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8" r:id="rId2"/>
    <p:sldId id="271" r:id="rId3"/>
    <p:sldId id="257" r:id="rId4"/>
    <p:sldId id="267" r:id="rId5"/>
    <p:sldId id="268" r:id="rId6"/>
    <p:sldId id="272" r:id="rId7"/>
    <p:sldId id="265" r:id="rId8"/>
    <p:sldId id="275" r:id="rId9"/>
    <p:sldId id="259" r:id="rId10"/>
    <p:sldId id="260" r:id="rId11"/>
    <p:sldId id="273" r:id="rId12"/>
    <p:sldId id="274" r:id="rId13"/>
    <p:sldId id="261" r:id="rId14"/>
    <p:sldId id="269" r:id="rId15"/>
    <p:sldId id="270" r:id="rId16"/>
    <p:sldId id="262" r:id="rId17"/>
    <p:sldId id="263" r:id="rId18"/>
    <p:sldId id="264" r:id="rId19"/>
    <p:sldId id="266" r:id="rId20"/>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gio estivi" initials="se" lastIdx="1" clrIdx="0">
    <p:extLst>
      <p:ext uri="{19B8F6BF-5375-455C-9EA6-DF929625EA0E}">
        <p15:presenceInfo xmlns:p15="http://schemas.microsoft.com/office/powerpoint/2012/main" userId="adc1bf9bb2f4a3a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54" autoAdjust="0"/>
  </p:normalViewPr>
  <p:slideViewPr>
    <p:cSldViewPr snapToGrid="0">
      <p:cViewPr varScale="1">
        <p:scale>
          <a:sx n="80" d="100"/>
          <a:sy n="80" d="100"/>
        </p:scale>
        <p:origin x="3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8CFE7E-81ED-4DB9-ABD1-ABDB590F65D9}" type="datetimeFigureOut">
              <a:rPr lang="it-IT" smtClean="0"/>
              <a:t>23/01/2023</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577C8A-2FF2-4EC5-90DB-C497A569AFE7}" type="slidenum">
              <a:rPr lang="it-IT" smtClean="0"/>
              <a:t>‹N›</a:t>
            </a:fld>
            <a:endParaRPr lang="it-IT"/>
          </a:p>
        </p:txBody>
      </p:sp>
    </p:spTree>
    <p:extLst>
      <p:ext uri="{BB962C8B-B14F-4D97-AF65-F5344CB8AC3E}">
        <p14:creationId xmlns:p14="http://schemas.microsoft.com/office/powerpoint/2010/main" val="219796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ctr"/>
            <a:r>
              <a:rPr lang="it-IT" sz="8800" b="1" dirty="0"/>
              <a:t>Il maestro d’ascia OSCAR CARMOSINI</a:t>
            </a:r>
          </a:p>
        </p:txBody>
      </p:sp>
      <p:sp>
        <p:nvSpPr>
          <p:cNvPr id="4" name="Segnaposto numero diapositiva 3"/>
          <p:cNvSpPr>
            <a:spLocks noGrp="1"/>
          </p:cNvSpPr>
          <p:nvPr>
            <p:ph type="sldNum" sz="quarter" idx="5"/>
          </p:nvPr>
        </p:nvSpPr>
        <p:spPr/>
        <p:txBody>
          <a:bodyPr/>
          <a:lstStyle/>
          <a:p>
            <a:fld id="{B6577C8A-2FF2-4EC5-90DB-C497A569AFE7}" type="slidenum">
              <a:rPr lang="it-IT" smtClean="0"/>
              <a:t>4</a:t>
            </a:fld>
            <a:endParaRPr lang="it-IT"/>
          </a:p>
        </p:txBody>
      </p:sp>
    </p:spTree>
    <p:extLst>
      <p:ext uri="{BB962C8B-B14F-4D97-AF65-F5344CB8AC3E}">
        <p14:creationId xmlns:p14="http://schemas.microsoft.com/office/powerpoint/2010/main" val="730508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1200" b="1" dirty="0">
                <a:latin typeface="Arial" panose="020B0604020202020204" pitchFamily="34" charset="0"/>
                <a:cs typeface="Arial" panose="020B0604020202020204" pitchFamily="34" charset="0"/>
              </a:rPr>
              <a:t>La firma della Convenzione presso il cantiere della LIBURNA</a:t>
            </a:r>
          </a:p>
          <a:p>
            <a:endParaRPr lang="it-IT" dirty="0"/>
          </a:p>
        </p:txBody>
      </p:sp>
      <p:sp>
        <p:nvSpPr>
          <p:cNvPr id="4" name="Segnaposto numero diapositiva 3"/>
          <p:cNvSpPr>
            <a:spLocks noGrp="1"/>
          </p:cNvSpPr>
          <p:nvPr>
            <p:ph type="sldNum" sz="quarter" idx="5"/>
          </p:nvPr>
        </p:nvSpPr>
        <p:spPr/>
        <p:txBody>
          <a:bodyPr/>
          <a:lstStyle/>
          <a:p>
            <a:fld id="{B6577C8A-2FF2-4EC5-90DB-C497A569AFE7}" type="slidenum">
              <a:rPr lang="it-IT" smtClean="0"/>
              <a:t>9</a:t>
            </a:fld>
            <a:endParaRPr lang="it-IT"/>
          </a:p>
        </p:txBody>
      </p:sp>
    </p:spTree>
    <p:extLst>
      <p:ext uri="{BB962C8B-B14F-4D97-AF65-F5344CB8AC3E}">
        <p14:creationId xmlns:p14="http://schemas.microsoft.com/office/powerpoint/2010/main" val="1623224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ctr"/>
            <a:r>
              <a:rPr lang="it-IT" sz="9600" b="1" dirty="0">
                <a:latin typeface="Arial" panose="020B0604020202020204" pitchFamily="34" charset="0"/>
                <a:cs typeface="Arial" panose="020B0604020202020204" pitchFamily="34" charset="0"/>
              </a:rPr>
              <a:t>La firma della Convenzione presso il cantiere della LIBURNA</a:t>
            </a:r>
          </a:p>
        </p:txBody>
      </p:sp>
      <p:sp>
        <p:nvSpPr>
          <p:cNvPr id="4" name="Segnaposto numero diapositiva 3"/>
          <p:cNvSpPr>
            <a:spLocks noGrp="1"/>
          </p:cNvSpPr>
          <p:nvPr>
            <p:ph type="sldNum" sz="quarter" idx="5"/>
          </p:nvPr>
        </p:nvSpPr>
        <p:spPr/>
        <p:txBody>
          <a:bodyPr/>
          <a:lstStyle/>
          <a:p>
            <a:fld id="{B6577C8A-2FF2-4EC5-90DB-C497A569AFE7}" type="slidenum">
              <a:rPr lang="it-IT" smtClean="0"/>
              <a:t>10</a:t>
            </a:fld>
            <a:endParaRPr lang="it-IT"/>
          </a:p>
        </p:txBody>
      </p:sp>
    </p:spTree>
    <p:extLst>
      <p:ext uri="{BB962C8B-B14F-4D97-AF65-F5344CB8AC3E}">
        <p14:creationId xmlns:p14="http://schemas.microsoft.com/office/powerpoint/2010/main" val="1489428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48D6F30-7D6C-4415-377B-DE01300D68E1}"/>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297D874C-842B-33E2-10CA-D10C72E35D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DC0373C3-88A3-4C27-8D50-D5C33F86D877}"/>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5" name="Segnaposto piè di pagina 4">
            <a:extLst>
              <a:ext uri="{FF2B5EF4-FFF2-40B4-BE49-F238E27FC236}">
                <a16:creationId xmlns:a16="http://schemas.microsoft.com/office/drawing/2014/main" id="{4B4D9832-F2F3-D0B9-DD04-DA77AB2C1B19}"/>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C29BC1B-AB0C-2B9E-DB2A-2305B686FFD7}"/>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2932776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22477B0-71F4-3D03-B2D8-1C9422F8FF39}"/>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8180DA3-24E5-CB67-EC6B-0EB20E3AEBB6}"/>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75CD34E-DF5A-F5AA-1CEC-BC0240AB19CC}"/>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5" name="Segnaposto piè di pagina 4">
            <a:extLst>
              <a:ext uri="{FF2B5EF4-FFF2-40B4-BE49-F238E27FC236}">
                <a16:creationId xmlns:a16="http://schemas.microsoft.com/office/drawing/2014/main" id="{E00E6854-293F-9176-11A5-1A719212DE3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98529FA-70B4-0D6E-6676-DF00BC30E058}"/>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423006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F01A7D4-CBAB-F967-828D-C8035FB06EF7}"/>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FBC883D7-FB7D-CEDB-FB94-318B49E861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4FD6905F-2677-FEB7-6FE8-2031F56E6FD0}"/>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5" name="Segnaposto piè di pagina 4">
            <a:extLst>
              <a:ext uri="{FF2B5EF4-FFF2-40B4-BE49-F238E27FC236}">
                <a16:creationId xmlns:a16="http://schemas.microsoft.com/office/drawing/2014/main" id="{EBDCD427-6821-0939-64AB-44BB2477FB6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56E4BCC2-2C2B-DF06-A316-09C3C8C912B6}"/>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4004518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76781E8-3F2B-0119-37C6-EE4496F5A955}"/>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7AF5673-5F98-A4AA-F49B-45EA60B11188}"/>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B1CC2181-B18D-A8E2-5BEB-193845C40985}"/>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0DD46F13-588B-12C3-F49A-EFCAB98C8C41}"/>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6" name="Segnaposto piè di pagina 5">
            <a:extLst>
              <a:ext uri="{FF2B5EF4-FFF2-40B4-BE49-F238E27FC236}">
                <a16:creationId xmlns:a16="http://schemas.microsoft.com/office/drawing/2014/main" id="{4429FE47-2E61-7017-0CF0-23EBE2F36C20}"/>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EA1CA7F-2BDC-E0B0-CF6C-C8174A8E96D9}"/>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1106750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8778412-3342-4E96-E549-FDD8DB4565D9}"/>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B0BCE9A-21A9-9612-E297-7BADA2447A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C1477AAF-54E9-1E2E-26CE-90411F70CA97}"/>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F06C20CC-07F5-BDCA-7193-9DD3EA727F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F5AD27CE-697B-0A9B-7ED7-FFF7F9D293A5}"/>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F7702460-C090-159F-A05D-90256B51FAA9}"/>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8" name="Segnaposto piè di pagina 7">
            <a:extLst>
              <a:ext uri="{FF2B5EF4-FFF2-40B4-BE49-F238E27FC236}">
                <a16:creationId xmlns:a16="http://schemas.microsoft.com/office/drawing/2014/main" id="{12A3A34D-506E-1C64-F8DD-D695DBA90FD4}"/>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1DAB294F-78D1-6D5D-B5D7-B1FD49C596D2}"/>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3225396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59A08CB-3758-8D18-805A-8394486D0D2D}"/>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D4A91FE4-BD6B-057F-EB59-42DCBE68A885}"/>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4" name="Segnaposto piè di pagina 3">
            <a:extLst>
              <a:ext uri="{FF2B5EF4-FFF2-40B4-BE49-F238E27FC236}">
                <a16:creationId xmlns:a16="http://schemas.microsoft.com/office/drawing/2014/main" id="{B0989B3C-92EE-095D-0EBB-0EC0429F7B11}"/>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E6E50F42-5261-9E35-6222-A88003B341D2}"/>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2915796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EFA60464-CFCE-C419-4698-614C96B857FA}"/>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3" name="Segnaposto piè di pagina 2">
            <a:extLst>
              <a:ext uri="{FF2B5EF4-FFF2-40B4-BE49-F238E27FC236}">
                <a16:creationId xmlns:a16="http://schemas.microsoft.com/office/drawing/2014/main" id="{392588C5-E14C-17B4-3891-5C0DBEF76C7B}"/>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97027290-0E96-06BB-9AF2-D93EC1F487A6}"/>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2010785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CECCA77-0080-2268-39FC-BB5B782F4055}"/>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0492A815-3872-A93B-960E-B7A25E4D00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E88D5178-1B09-3ADF-6472-571FCF8594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EEF98EC5-4E0A-3009-A9E6-637D5709B3BD}"/>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6" name="Segnaposto piè di pagina 5">
            <a:extLst>
              <a:ext uri="{FF2B5EF4-FFF2-40B4-BE49-F238E27FC236}">
                <a16:creationId xmlns:a16="http://schemas.microsoft.com/office/drawing/2014/main" id="{5EA9EB0E-421B-A03F-58E6-E4F4DA59C2B5}"/>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9C54899-B399-6F1D-E77E-EB0D777F71A7}"/>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3288514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354B546-A5E2-C695-A7DC-3EF101761EDA}"/>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50DE7F4B-DFF3-390C-0214-D0D76DDAA3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FDF2F358-FA80-6089-F529-F10A79E054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2F50B660-0CE4-5B24-18DF-CF87D1695BAB}"/>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6" name="Segnaposto piè di pagina 5">
            <a:extLst>
              <a:ext uri="{FF2B5EF4-FFF2-40B4-BE49-F238E27FC236}">
                <a16:creationId xmlns:a16="http://schemas.microsoft.com/office/drawing/2014/main" id="{B79A826B-3012-A959-4F8A-A95B162A2DC2}"/>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966BB9CE-F68C-3D08-8AE8-4FC263385A18}"/>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1539988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37E9F94-AF41-83AC-F903-5A95484E6DE1}"/>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85D0E9DA-555F-7488-6A83-BAF16E461DDE}"/>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8CAD562E-A422-ABE9-645C-2FA84B8ABA65}"/>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5" name="Segnaposto piè di pagina 4">
            <a:extLst>
              <a:ext uri="{FF2B5EF4-FFF2-40B4-BE49-F238E27FC236}">
                <a16:creationId xmlns:a16="http://schemas.microsoft.com/office/drawing/2014/main" id="{05B89B5A-73D7-2D48-DD48-AA968A6B661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23F0BEE-5CFA-C803-6E96-57EEA016FC27}"/>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2967621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48EEBE8A-5053-5A94-C6F4-D4725765B304}"/>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DC4F0C1E-E41F-6EA3-5D61-CB8C39B37A04}"/>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D59C963-085A-9ECD-DF1A-DACBBAAF9ED7}"/>
              </a:ext>
            </a:extLst>
          </p:cNvPr>
          <p:cNvSpPr>
            <a:spLocks noGrp="1"/>
          </p:cNvSpPr>
          <p:nvPr>
            <p:ph type="dt" sz="half" idx="10"/>
          </p:nvPr>
        </p:nvSpPr>
        <p:spPr/>
        <p:txBody>
          <a:bodyPr/>
          <a:lstStyle/>
          <a:p>
            <a:fld id="{178811F9-F8D2-49E3-B290-DE0027352128}" type="datetimeFigureOut">
              <a:rPr lang="it-IT" smtClean="0"/>
              <a:t>23/01/2023</a:t>
            </a:fld>
            <a:endParaRPr lang="it-IT"/>
          </a:p>
        </p:txBody>
      </p:sp>
      <p:sp>
        <p:nvSpPr>
          <p:cNvPr id="5" name="Segnaposto piè di pagina 4">
            <a:extLst>
              <a:ext uri="{FF2B5EF4-FFF2-40B4-BE49-F238E27FC236}">
                <a16:creationId xmlns:a16="http://schemas.microsoft.com/office/drawing/2014/main" id="{EBDDC2E8-873E-3045-FBE1-1D1DD4F2F5F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019FA69-BE75-2DD3-082A-3937A49A5AEE}"/>
              </a:ext>
            </a:extLst>
          </p:cNvPr>
          <p:cNvSpPr>
            <a:spLocks noGrp="1"/>
          </p:cNvSpPr>
          <p:nvPr>
            <p:ph type="sldNum" sz="quarter" idx="12"/>
          </p:nvPr>
        </p:nvSpPr>
        <p:spPr/>
        <p:txBody>
          <a:bodyPr/>
          <a:lstStyle/>
          <a:p>
            <a:fld id="{AD727CF3-3038-4F1F-8DF1-C964914CC7BB}" type="slidenum">
              <a:rPr lang="it-IT" smtClean="0"/>
              <a:t>‹N›</a:t>
            </a:fld>
            <a:endParaRPr lang="it-IT"/>
          </a:p>
        </p:txBody>
      </p:sp>
    </p:spTree>
    <p:extLst>
      <p:ext uri="{BB962C8B-B14F-4D97-AF65-F5344CB8AC3E}">
        <p14:creationId xmlns:p14="http://schemas.microsoft.com/office/powerpoint/2010/main" val="1590712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F6416378-B55B-F2C7-3903-A6E92868C3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B8564BD-04D9-0351-3798-A2B4E17FBC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7192340B-AA67-C14C-1C15-E6356D5976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8811F9-F8D2-49E3-B290-DE0027352128}" type="datetimeFigureOut">
              <a:rPr lang="it-IT" smtClean="0"/>
              <a:t>23/01/2023</a:t>
            </a:fld>
            <a:endParaRPr lang="it-IT"/>
          </a:p>
        </p:txBody>
      </p:sp>
      <p:sp>
        <p:nvSpPr>
          <p:cNvPr id="5" name="Segnaposto piè di pagina 4">
            <a:extLst>
              <a:ext uri="{FF2B5EF4-FFF2-40B4-BE49-F238E27FC236}">
                <a16:creationId xmlns:a16="http://schemas.microsoft.com/office/drawing/2014/main" id="{A9878213-FA0A-D84D-5F28-EF2FB6B14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1C62298E-3399-D0A5-3B51-2020DD2AD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727CF3-3038-4F1F-8DF1-C964914CC7BB}" type="slidenum">
              <a:rPr lang="it-IT" smtClean="0"/>
              <a:t>‹N›</a:t>
            </a:fld>
            <a:endParaRPr lang="it-IT"/>
          </a:p>
        </p:txBody>
      </p:sp>
    </p:spTree>
    <p:extLst>
      <p:ext uri="{BB962C8B-B14F-4D97-AF65-F5344CB8AC3E}">
        <p14:creationId xmlns:p14="http://schemas.microsoft.com/office/powerpoint/2010/main" val="806863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assonauticalaziotevere.it/" TargetMode="External"/><Relationship Id="rId2" Type="http://schemas.openxmlformats.org/officeDocument/2006/relationships/hyperlink" Target="https://comitatopromotoresaifo.it/" TargetMode="External"/><Relationship Id="rId1" Type="http://schemas.openxmlformats.org/officeDocument/2006/relationships/slideLayout" Target="../slideLayouts/slideLayout7.xml"/><Relationship Id="rId4" Type="http://schemas.openxmlformats.org/officeDocument/2006/relationships/hyperlink" Target="https://www.fondazionecatalano.it/"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C5AE2C31-2A71-84DD-6FEF-4D104426AA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8903" y="0"/>
            <a:ext cx="9814193" cy="6858000"/>
          </a:xfrm>
          <a:prstGeom prst="rect">
            <a:avLst/>
          </a:prstGeom>
        </p:spPr>
      </p:pic>
    </p:spTree>
    <p:extLst>
      <p:ext uri="{BB962C8B-B14F-4D97-AF65-F5344CB8AC3E}">
        <p14:creationId xmlns:p14="http://schemas.microsoft.com/office/powerpoint/2010/main" val="2968495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006F4A2-5E66-CA09-9B0F-76777ECAD66A}"/>
              </a:ext>
            </a:extLst>
          </p:cNvPr>
          <p:cNvSpPr txBox="1"/>
          <p:nvPr/>
        </p:nvSpPr>
        <p:spPr>
          <a:xfrm>
            <a:off x="2081462" y="744355"/>
            <a:ext cx="8205537" cy="5369290"/>
          </a:xfrm>
          <a:prstGeom prst="rect">
            <a:avLst/>
          </a:prstGeom>
          <a:noFill/>
        </p:spPr>
        <p:txBody>
          <a:bodyPr wrap="square">
            <a:spAutoFit/>
          </a:bodyPr>
          <a:lstStyle/>
          <a:p>
            <a:pPr algn="ctr">
              <a:lnSpc>
                <a:spcPct val="107000"/>
              </a:lnSpc>
              <a:spcAft>
                <a:spcPts val="800"/>
              </a:spcAft>
            </a:pPr>
            <a:r>
              <a:rPr lang="it-IT" sz="3200" b="1" dirty="0">
                <a:effectLst/>
                <a:latin typeface="Arial" panose="020B0604020202020204" pitchFamily="34" charset="0"/>
                <a:ea typeface="Calibri" panose="020F0502020204030204" pitchFamily="34" charset="0"/>
                <a:cs typeface="Times New Roman" panose="02020603050405020304" pitchFamily="18" charset="0"/>
              </a:rPr>
              <a:t>PROGETTO</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it-IT" sz="6600" b="1" dirty="0">
                <a:effectLst/>
                <a:latin typeface="Arial" panose="020B0604020202020204" pitchFamily="34" charset="0"/>
                <a:ea typeface="Calibri" panose="020F0502020204030204" pitchFamily="34" charset="0"/>
                <a:cs typeface="Times New Roman" panose="02020603050405020304" pitchFamily="18" charset="0"/>
              </a:rPr>
              <a:t> </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it-IT" sz="66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LA LIBURNA</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it-IT" sz="6600" b="1" dirty="0">
                <a:effectLst/>
                <a:latin typeface="Arial" panose="020B0604020202020204" pitchFamily="34" charset="0"/>
                <a:ea typeface="Calibri" panose="020F0502020204030204" pitchFamily="34" charset="0"/>
                <a:cs typeface="Times New Roman" panose="02020603050405020304" pitchFamily="18" charset="0"/>
              </a:rPr>
              <a:t> </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it-IT" sz="1800" b="1" i="1"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STORIA, ARTE, MESTIERI</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it-IT" sz="1800" b="1" i="1"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PER</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it-IT" sz="1800" b="1" i="1"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COSTRUIRE IL FUTURO</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77416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89C68BED-5BB8-ED41-7731-B4B2454B47FC}"/>
              </a:ext>
            </a:extLst>
          </p:cNvPr>
          <p:cNvSpPr txBox="1"/>
          <p:nvPr/>
        </p:nvSpPr>
        <p:spPr>
          <a:xfrm>
            <a:off x="988777" y="467410"/>
            <a:ext cx="9457550" cy="7171194"/>
          </a:xfrm>
          <a:prstGeom prst="rect">
            <a:avLst/>
          </a:prstGeom>
          <a:noFill/>
        </p:spPr>
        <p:txBody>
          <a:bodyPr wrap="square">
            <a:spAutoFit/>
          </a:bodyPr>
          <a:lstStyle/>
          <a:p>
            <a:pPr algn="just"/>
            <a:r>
              <a:rPr lang="it-IT" sz="2200" b="1" kern="50" dirty="0">
                <a:effectLst/>
                <a:latin typeface="Arial" panose="020B0604020202020204" pitchFamily="34" charset="0"/>
                <a:ea typeface="SimSun" panose="02010600030101010101" pitchFamily="2" charset="-122"/>
                <a:cs typeface="Arial" panose="020B0604020202020204" pitchFamily="34" charset="0"/>
              </a:rPr>
              <a:t>All’Isola Sacra di Fiumicino - un’area che deve il suo nome alla presenza, fin dall’antichità, di importanti luoghi di culto -, vicino al principale aeroporto </a:t>
            </a:r>
            <a:r>
              <a:rPr lang="it-IT" sz="2200" b="1" kern="50" dirty="0">
                <a:latin typeface="Arial" panose="020B0604020202020204" pitchFamily="34" charset="0"/>
                <a:ea typeface="SimSun" panose="02010600030101010101" pitchFamily="2" charset="-122"/>
                <a:cs typeface="Arial" panose="020B0604020202020204" pitchFamily="34" charset="0"/>
              </a:rPr>
              <a:t>italiano</a:t>
            </a:r>
            <a:r>
              <a:rPr lang="it-IT" sz="2200" b="1" kern="50" dirty="0">
                <a:effectLst/>
                <a:latin typeface="Arial" panose="020B0604020202020204" pitchFamily="34" charset="0"/>
                <a:ea typeface="SimSun" panose="02010600030101010101" pitchFamily="2" charset="-122"/>
                <a:cs typeface="Arial" panose="020B0604020202020204" pitchFamily="34" charset="0"/>
              </a:rPr>
              <a:t>, una famiglia di maestri d'ascia si è impegnata da oltre un decennio in un progetto visionario</a:t>
            </a:r>
            <a:r>
              <a:rPr lang="it-IT" sz="2200" b="1" kern="50" dirty="0">
                <a:latin typeface="Arial" panose="020B0604020202020204" pitchFamily="34" charset="0"/>
                <a:ea typeface="SimSun" panose="02010600030101010101" pitchFamily="2" charset="-122"/>
                <a:cs typeface="Arial" panose="020B0604020202020204" pitchFamily="34" charset="0"/>
              </a:rPr>
              <a:t>:</a:t>
            </a:r>
            <a:r>
              <a:rPr lang="it-IT" sz="2200" b="1" kern="50" dirty="0">
                <a:effectLst/>
                <a:latin typeface="Arial" panose="020B0604020202020204" pitchFamily="34" charset="0"/>
                <a:ea typeface="SimSun" panose="02010600030101010101" pitchFamily="2" charset="-122"/>
                <a:cs typeface="Arial" panose="020B0604020202020204" pitchFamily="34" charset="0"/>
              </a:rPr>
              <a:t> riprodurre, nel modo più fedele possibile, un modello a grandezza naturale  una nave romana denominata </a:t>
            </a:r>
            <a:r>
              <a:rPr lang="it-IT" sz="2400" b="1" kern="50" dirty="0">
                <a:effectLst/>
                <a:latin typeface="Arial" panose="020B0604020202020204" pitchFamily="34" charset="0"/>
                <a:ea typeface="SimSun" panose="02010600030101010101" pitchFamily="2" charset="-122"/>
                <a:cs typeface="Arial" panose="020B0604020202020204" pitchFamily="34" charset="0"/>
              </a:rPr>
              <a:t>Liburna.</a:t>
            </a:r>
          </a:p>
          <a:p>
            <a:pPr algn="just"/>
            <a:endParaRPr lang="it-IT" sz="2200" b="1" kern="50" dirty="0">
              <a:effectLst/>
              <a:latin typeface="Arial" panose="020B0604020202020204" pitchFamily="34" charset="0"/>
              <a:ea typeface="SimSun" panose="02010600030101010101" pitchFamily="2" charset="-122"/>
              <a:cs typeface="Arial" panose="020B0604020202020204" pitchFamily="34" charset="0"/>
            </a:endParaRPr>
          </a:p>
          <a:p>
            <a:pPr algn="just"/>
            <a:r>
              <a:rPr lang="it-IT" sz="2200" b="1" kern="50" dirty="0">
                <a:effectLst/>
                <a:latin typeface="Arial" panose="020B0604020202020204" pitchFamily="34" charset="0"/>
                <a:ea typeface="SimSun" panose="02010600030101010101" pitchFamily="2" charset="-122"/>
                <a:cs typeface="Arial" panose="020B0604020202020204" pitchFamily="34" charset="0"/>
              </a:rPr>
              <a:t>La Liburna, </a:t>
            </a:r>
            <a:r>
              <a:rPr lang="it-IT" sz="2200" b="1" kern="50" dirty="0">
                <a:latin typeface="Arial" panose="020B0604020202020204" pitchFamily="34" charset="0"/>
                <a:ea typeface="SimSun" panose="02010600030101010101" pitchFamily="2" charset="-122"/>
                <a:cs typeface="Arial" panose="020B0604020202020204" pitchFamily="34" charset="0"/>
              </a:rPr>
              <a:t>n</a:t>
            </a:r>
            <a:r>
              <a:rPr lang="it-IT" sz="2200" b="1" kern="50" dirty="0">
                <a:effectLst/>
                <a:latin typeface="Arial" panose="020B0604020202020204" pitchFamily="34" charset="0"/>
                <a:ea typeface="SimSun" panose="02010600030101010101" pitchFamily="2" charset="-122"/>
                <a:cs typeface="Arial" panose="020B0604020202020204" pitchFamily="34" charset="0"/>
              </a:rPr>
              <a:t>ave agile e veloce amata dai pirati dell’Illiria (</a:t>
            </a:r>
            <a:r>
              <a:rPr lang="it-IT" sz="2200" b="1" kern="50" dirty="0" err="1">
                <a:effectLst/>
                <a:latin typeface="Arial" panose="020B0604020202020204" pitchFamily="34" charset="0"/>
                <a:ea typeface="SimSun" panose="02010600030101010101" pitchFamily="2" charset="-122"/>
                <a:cs typeface="Arial" panose="020B0604020202020204" pitchFamily="34" charset="0"/>
              </a:rPr>
              <a:t>Liburnia</a:t>
            </a:r>
            <a:r>
              <a:rPr lang="it-IT" sz="2200" b="1" kern="50" dirty="0">
                <a:effectLst/>
                <a:latin typeface="Arial" panose="020B0604020202020204" pitchFamily="34" charset="0"/>
                <a:ea typeface="SimSun" panose="02010600030101010101" pitchFamily="2" charset="-122"/>
                <a:cs typeface="Arial" panose="020B0604020202020204" pitchFamily="34" charset="0"/>
              </a:rPr>
              <a:t>) e invidiata dai Romani, fu adottata per la prima volta da Augusto durante la celebre battaglia di Azio. Caratterizzata da una chiglia sottile, munita di sperone, di un albero e di due ordini di remi, poteva avere dimensioni diverse ed era ottima soprattutto per gli inseguimenti e per il trasporto delle truppe. </a:t>
            </a:r>
          </a:p>
          <a:p>
            <a:pPr algn="just"/>
            <a:endParaRPr lang="it-IT" sz="2200" b="1" kern="50" dirty="0">
              <a:effectLst/>
              <a:latin typeface="Arial" panose="020B0604020202020204" pitchFamily="34" charset="0"/>
              <a:ea typeface="SimSun" panose="02010600030101010101" pitchFamily="2" charset="-122"/>
              <a:cs typeface="Arial" panose="020B0604020202020204" pitchFamily="34" charset="0"/>
            </a:endParaRPr>
          </a:p>
          <a:p>
            <a:pPr algn="just"/>
            <a:r>
              <a:rPr lang="it-IT" sz="2200" b="1" kern="50" dirty="0">
                <a:effectLst/>
                <a:latin typeface="Arial" panose="020B0604020202020204" pitchFamily="34" charset="0"/>
                <a:ea typeface="SimSun" panose="02010600030101010101" pitchFamily="2" charset="-122"/>
                <a:cs typeface="Arial" panose="020B0604020202020204" pitchFamily="34" charset="0"/>
              </a:rPr>
              <a:t>Le informazioni che abbiamo su questo tipo di imbarcazione sono molto scarse e la principale fonte di ispirazione sono stati alcuni rilievi presenti sulla Colonna Traiana a Roma, interpretati grazie alla consultazione di esperti archeologi. E’ anche per questo che la Liburna è così speciale. </a:t>
            </a:r>
          </a:p>
          <a:p>
            <a:pPr algn="just"/>
            <a:endParaRPr lang="it-IT" sz="2000" b="1" kern="50" dirty="0">
              <a:effectLst/>
              <a:ea typeface="SimSun" panose="02010600030101010101" pitchFamily="2" charset="-122"/>
              <a:cs typeface="Mangal" panose="02040503050203030202" pitchFamily="18" charset="0"/>
            </a:endParaRPr>
          </a:p>
          <a:p>
            <a:pPr algn="just"/>
            <a:endParaRPr lang="it-IT" sz="2000" b="1" kern="50" dirty="0">
              <a:effectLst/>
              <a:ea typeface="SimSun" panose="02010600030101010101" pitchFamily="2" charset="-122"/>
              <a:cs typeface="Mangal" panose="02040503050203030202" pitchFamily="18" charset="0"/>
            </a:endParaRPr>
          </a:p>
        </p:txBody>
      </p:sp>
    </p:spTree>
    <p:extLst>
      <p:ext uri="{BB962C8B-B14F-4D97-AF65-F5344CB8AC3E}">
        <p14:creationId xmlns:p14="http://schemas.microsoft.com/office/powerpoint/2010/main" val="1863311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834CE73B-8E65-5F8E-E71B-8D038B78BB57}"/>
              </a:ext>
            </a:extLst>
          </p:cNvPr>
          <p:cNvPicPr>
            <a:picLocks noChangeAspect="1"/>
          </p:cNvPicPr>
          <p:nvPr/>
        </p:nvPicPr>
        <p:blipFill>
          <a:blip r:embed="rId3"/>
          <a:stretch>
            <a:fillRect/>
          </a:stretch>
        </p:blipFill>
        <p:spPr>
          <a:xfrm>
            <a:off x="331577" y="1417983"/>
            <a:ext cx="10578205" cy="4837043"/>
          </a:xfrm>
          <a:prstGeom prst="rect">
            <a:avLst/>
          </a:prstGeom>
        </p:spPr>
      </p:pic>
    </p:spTree>
    <p:extLst>
      <p:ext uri="{BB962C8B-B14F-4D97-AF65-F5344CB8AC3E}">
        <p14:creationId xmlns:p14="http://schemas.microsoft.com/office/powerpoint/2010/main" val="840315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5993A00-D2AF-063F-9F12-D3A060033CE4}"/>
              </a:ext>
            </a:extLst>
          </p:cNvPr>
          <p:cNvSpPr txBox="1"/>
          <p:nvPr/>
        </p:nvSpPr>
        <p:spPr>
          <a:xfrm>
            <a:off x="519289" y="767644"/>
            <a:ext cx="10419644" cy="5355312"/>
          </a:xfrm>
          <a:prstGeom prst="rect">
            <a:avLst/>
          </a:prstGeom>
          <a:noFill/>
        </p:spPr>
        <p:txBody>
          <a:bodyPr wrap="square">
            <a:spAutoFit/>
          </a:bodyPr>
          <a:lstStyle/>
          <a:p>
            <a:pPr algn="l"/>
            <a:endParaRPr lang="it-IT" sz="2000" b="1" dirty="0">
              <a:latin typeface="Calibri" panose="020F0502020204030204" pitchFamily="34" charset="0"/>
            </a:endParaRPr>
          </a:p>
          <a:p>
            <a:pPr algn="just"/>
            <a:endParaRPr lang="it-IT" sz="2200" b="1" dirty="0">
              <a:latin typeface="Arial" panose="020B0604020202020204" pitchFamily="34" charset="0"/>
              <a:cs typeface="Arial" panose="020B0604020202020204" pitchFamily="34" charset="0"/>
            </a:endParaRPr>
          </a:p>
          <a:p>
            <a:pPr algn="just"/>
            <a:r>
              <a:rPr lang="it-IT" sz="2200" b="1" dirty="0">
                <a:latin typeface="Arial" panose="020B0604020202020204" pitchFamily="34" charset="0"/>
                <a:cs typeface="Arial" panose="020B0604020202020204" pitchFamily="34" charset="0"/>
              </a:rPr>
              <a:t>L</a:t>
            </a:r>
            <a:r>
              <a:rPr lang="it-IT" sz="2200" b="1" i="0" u="none" strike="noStrike" baseline="0" dirty="0">
                <a:latin typeface="Arial" panose="020B0604020202020204" pitchFamily="34" charset="0"/>
                <a:cs typeface="Arial" panose="020B0604020202020204" pitchFamily="34" charset="0"/>
              </a:rPr>
              <a:t>iburna, una veloce nave da guerra romana del primo secolo d.C.</a:t>
            </a:r>
          </a:p>
          <a:p>
            <a:pPr algn="just"/>
            <a:endParaRPr lang="it-IT" sz="2200" b="1" i="0" u="none" strike="noStrike" baseline="0" dirty="0">
              <a:solidFill>
                <a:srgbClr val="FFFFFF"/>
              </a:solidFill>
              <a:latin typeface="Arial" panose="020B0604020202020204" pitchFamily="34" charset="0"/>
              <a:cs typeface="Arial" panose="020B0604020202020204" pitchFamily="34" charset="0"/>
            </a:endParaRPr>
          </a:p>
          <a:p>
            <a:pPr algn="just"/>
            <a:r>
              <a:rPr lang="it-IT" sz="2200" b="1" i="0" u="none" strike="noStrike" baseline="0" dirty="0">
                <a:solidFill>
                  <a:srgbClr val="000000"/>
                </a:solidFill>
                <a:latin typeface="Arial" panose="020B0604020202020204" pitchFamily="34" charset="0"/>
                <a:cs typeface="Arial" panose="020B0604020202020204" pitchFamily="34" charset="0"/>
              </a:rPr>
              <a:t>La flotta della </a:t>
            </a:r>
            <a:r>
              <a:rPr lang="it-IT" sz="2200" b="1" dirty="0">
                <a:solidFill>
                  <a:srgbClr val="000000"/>
                </a:solidFill>
                <a:latin typeface="Arial" panose="020B0604020202020204" pitchFamily="34" charset="0"/>
                <a:cs typeface="Arial" panose="020B0604020202020204" pitchFamily="34" charset="0"/>
              </a:rPr>
              <a:t>Ma</a:t>
            </a:r>
            <a:r>
              <a:rPr lang="it-IT" sz="2200" b="1" i="0" u="none" strike="noStrike" baseline="0" dirty="0">
                <a:solidFill>
                  <a:srgbClr val="000000"/>
                </a:solidFill>
                <a:latin typeface="Arial" panose="020B0604020202020204" pitchFamily="34" charset="0"/>
                <a:cs typeface="Arial" panose="020B0604020202020204" pitchFamily="34" charset="0"/>
              </a:rPr>
              <a:t>rina militare romana si sviluppò soprattutto in occasione della prima guerra punica, legata alle sempre più pressanti esigenze espansionistiche del dominio di Roma nella conquista del Mediterraneo.</a:t>
            </a:r>
          </a:p>
          <a:p>
            <a:pPr algn="just"/>
            <a:endParaRPr lang="it-IT" sz="2200" b="1" i="0" u="none" strike="noStrike" baseline="0" dirty="0">
              <a:solidFill>
                <a:srgbClr val="000000"/>
              </a:solidFill>
              <a:latin typeface="Arial" panose="020B0604020202020204" pitchFamily="34" charset="0"/>
              <a:cs typeface="Arial" panose="020B0604020202020204" pitchFamily="34" charset="0"/>
            </a:endParaRPr>
          </a:p>
          <a:p>
            <a:pPr algn="just"/>
            <a:r>
              <a:rPr lang="it-IT" sz="2200" b="1" dirty="0">
                <a:solidFill>
                  <a:srgbClr val="000000"/>
                </a:solidFill>
                <a:latin typeface="Arial" panose="020B0604020202020204" pitchFamily="34" charset="0"/>
                <a:cs typeface="Arial" panose="020B0604020202020204" pitchFamily="34" charset="0"/>
              </a:rPr>
              <a:t>L</a:t>
            </a:r>
            <a:r>
              <a:rPr lang="it-IT" sz="2200" b="1" i="0" u="none" strike="noStrike" baseline="0" dirty="0">
                <a:solidFill>
                  <a:srgbClr val="000000"/>
                </a:solidFill>
                <a:latin typeface="Arial" panose="020B0604020202020204" pitchFamily="34" charset="0"/>
                <a:cs typeface="Arial" panose="020B0604020202020204" pitchFamily="34" charset="0"/>
              </a:rPr>
              <a:t>a </a:t>
            </a:r>
            <a:r>
              <a:rPr lang="it-IT" sz="2200" b="1" dirty="0">
                <a:solidFill>
                  <a:srgbClr val="000000"/>
                </a:solidFill>
                <a:latin typeface="Arial" panose="020B0604020202020204" pitchFamily="34" charset="0"/>
                <a:cs typeface="Arial" panose="020B0604020202020204" pitchFamily="34" charset="0"/>
              </a:rPr>
              <a:t>M</a:t>
            </a:r>
            <a:r>
              <a:rPr lang="it-IT" sz="2200" b="1" i="0" u="none" strike="noStrike" baseline="0" dirty="0">
                <a:solidFill>
                  <a:srgbClr val="000000"/>
                </a:solidFill>
                <a:latin typeface="Arial" panose="020B0604020202020204" pitchFamily="34" charset="0"/>
                <a:cs typeface="Arial" panose="020B0604020202020204" pitchFamily="34" charset="0"/>
              </a:rPr>
              <a:t>arina </a:t>
            </a:r>
            <a:r>
              <a:rPr lang="it-IT" sz="2200" b="1" dirty="0">
                <a:solidFill>
                  <a:srgbClr val="000000"/>
                </a:solidFill>
                <a:latin typeface="Arial" panose="020B0604020202020204" pitchFamily="34" charset="0"/>
                <a:cs typeface="Arial" panose="020B0604020202020204" pitchFamily="34" charset="0"/>
              </a:rPr>
              <a:t>assunse, in epoca imperiale, </a:t>
            </a:r>
            <a:r>
              <a:rPr lang="it-IT" sz="2200" b="1" i="0" u="none" strike="noStrike" baseline="0" dirty="0">
                <a:solidFill>
                  <a:srgbClr val="000000"/>
                </a:solidFill>
                <a:latin typeface="Arial" panose="020B0604020202020204" pitchFamily="34" charset="0"/>
                <a:cs typeface="Arial" panose="020B0604020202020204" pitchFamily="34" charset="0"/>
              </a:rPr>
              <a:t>sempre più un ruolo di tutela dei trasporti marittimi a carattere prettamente commerciale e questo soprattutto per l’assenza di un reale nemico da cominciarono ad avere un mero ruolo di pattugliamento delle coste.</a:t>
            </a:r>
            <a:endParaRPr lang="it-IT" sz="2200" b="1" i="0" u="none" strike="noStrike" baseline="0" dirty="0">
              <a:latin typeface="Arial" panose="020B0604020202020204" pitchFamily="34" charset="0"/>
              <a:cs typeface="Arial" panose="020B0604020202020204" pitchFamily="34" charset="0"/>
            </a:endParaRPr>
          </a:p>
          <a:p>
            <a:pPr algn="just"/>
            <a:r>
              <a:rPr lang="it-IT" sz="2000" b="1" i="0" u="none" strike="noStrike" baseline="0" dirty="0">
                <a:latin typeface="Calibri" panose="020F0502020204030204" pitchFamily="34" charset="0"/>
              </a:rPr>
              <a:t> </a:t>
            </a:r>
          </a:p>
          <a:p>
            <a:pPr algn="just"/>
            <a:r>
              <a:rPr lang="it-IT" sz="2000" b="1" dirty="0">
                <a:latin typeface="Arial" panose="020B0604020202020204" pitchFamily="34" charset="0"/>
                <a:cs typeface="Arial" panose="020B0604020202020204" pitchFamily="34" charset="0"/>
              </a:rPr>
              <a:t>Le dimensioni del modello in costruzione:</a:t>
            </a:r>
          </a:p>
          <a:p>
            <a:pPr algn="just"/>
            <a:r>
              <a:rPr lang="it-IT" sz="2000" b="1" dirty="0">
                <a:latin typeface="Arial" panose="020B0604020202020204" pitchFamily="34" charset="0"/>
                <a:cs typeface="Arial" panose="020B0604020202020204" pitchFamily="34" charset="0"/>
              </a:rPr>
              <a:t>37 metri di lunghezza per circa 7 metri di larghezza con due ordini di voga.</a:t>
            </a:r>
          </a:p>
          <a:p>
            <a:pPr algn="just"/>
            <a:endParaRPr lang="it-IT" sz="2000" b="1" dirty="0"/>
          </a:p>
        </p:txBody>
      </p:sp>
    </p:spTree>
    <p:extLst>
      <p:ext uri="{BB962C8B-B14F-4D97-AF65-F5344CB8AC3E}">
        <p14:creationId xmlns:p14="http://schemas.microsoft.com/office/powerpoint/2010/main" val="377318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DD356146-DF71-FFB8-FDAC-718DC6F4702F}"/>
              </a:ext>
            </a:extLst>
          </p:cNvPr>
          <p:cNvSpPr txBox="1"/>
          <p:nvPr/>
        </p:nvSpPr>
        <p:spPr>
          <a:xfrm>
            <a:off x="782053" y="1305341"/>
            <a:ext cx="10262936" cy="4832092"/>
          </a:xfrm>
          <a:prstGeom prst="rect">
            <a:avLst/>
          </a:prstGeom>
          <a:noFill/>
        </p:spPr>
        <p:txBody>
          <a:bodyPr wrap="square">
            <a:spAutoFit/>
          </a:bodyPr>
          <a:lstStyle/>
          <a:p>
            <a:pPr algn="just"/>
            <a:r>
              <a:rPr lang="it-IT" sz="2200" b="1" i="0" u="none" strike="noStrike" baseline="0" dirty="0">
                <a:latin typeface="Arial" panose="020B0604020202020204" pitchFamily="34" charset="0"/>
                <a:cs typeface="Arial" panose="020B0604020202020204" pitchFamily="34" charset="0"/>
              </a:rPr>
              <a:t>Esistevano due diverse categorie di navi: le </a:t>
            </a:r>
            <a:r>
              <a:rPr lang="it-IT" sz="2200" b="1" i="1" u="none" strike="noStrike" baseline="0" dirty="0" err="1">
                <a:latin typeface="Arial" panose="020B0604020202020204" pitchFamily="34" charset="0"/>
                <a:cs typeface="Arial" panose="020B0604020202020204" pitchFamily="34" charset="0"/>
              </a:rPr>
              <a:t>naves</a:t>
            </a:r>
            <a:r>
              <a:rPr lang="it-IT" sz="2200" b="1" i="1" u="none" strike="noStrike" baseline="0" dirty="0">
                <a:latin typeface="Arial" panose="020B0604020202020204" pitchFamily="34" charset="0"/>
                <a:cs typeface="Arial" panose="020B0604020202020204" pitchFamily="34" charset="0"/>
              </a:rPr>
              <a:t> </a:t>
            </a:r>
            <a:r>
              <a:rPr lang="it-IT" sz="2200" b="1" i="1" u="none" strike="noStrike" baseline="0" dirty="0" err="1">
                <a:latin typeface="Arial" panose="020B0604020202020204" pitchFamily="34" charset="0"/>
                <a:cs typeface="Arial" panose="020B0604020202020204" pitchFamily="34" charset="0"/>
              </a:rPr>
              <a:t>longae</a:t>
            </a:r>
            <a:r>
              <a:rPr lang="it-IT" sz="2200" b="1" i="0" u="none" strike="noStrike" baseline="0" dirty="0">
                <a:latin typeface="Arial" panose="020B0604020202020204" pitchFamily="34" charset="0"/>
                <a:cs typeface="Arial" panose="020B0604020202020204" pitchFamily="34" charset="0"/>
              </a:rPr>
              <a:t>, navi da battaglia utilizzate nelle guerre, e le </a:t>
            </a:r>
            <a:r>
              <a:rPr lang="it-IT" sz="2200" b="1" i="1" u="none" strike="noStrike" baseline="0" dirty="0">
                <a:latin typeface="Arial" panose="020B0604020202020204" pitchFamily="34" charset="0"/>
                <a:cs typeface="Arial" panose="020B0604020202020204" pitchFamily="34" charset="0"/>
              </a:rPr>
              <a:t>nave </a:t>
            </a:r>
            <a:r>
              <a:rPr lang="it-IT" sz="2200" b="1" i="1" u="none" strike="noStrike" baseline="0" dirty="0" err="1">
                <a:latin typeface="Arial" panose="020B0604020202020204" pitchFamily="34" charset="0"/>
                <a:cs typeface="Arial" panose="020B0604020202020204" pitchFamily="34" charset="0"/>
              </a:rPr>
              <a:t>sceterae</a:t>
            </a:r>
            <a:r>
              <a:rPr lang="it-IT" sz="2200" b="1" i="0" u="none" strike="noStrike" baseline="0" dirty="0">
                <a:latin typeface="Arial" panose="020B0604020202020204" pitchFamily="34" charset="0"/>
                <a:cs typeface="Arial" panose="020B0604020202020204" pitchFamily="34" charset="0"/>
              </a:rPr>
              <a:t>, navi per il trasporto di merci.</a:t>
            </a:r>
          </a:p>
          <a:p>
            <a:pPr algn="just"/>
            <a:endParaRPr lang="it-IT" sz="2200" b="1" i="0" u="none" strike="noStrike" baseline="0" dirty="0">
              <a:latin typeface="Arial" panose="020B0604020202020204" pitchFamily="34" charset="0"/>
              <a:cs typeface="Arial" panose="020B0604020202020204" pitchFamily="34" charset="0"/>
            </a:endParaRPr>
          </a:p>
          <a:p>
            <a:pPr algn="just"/>
            <a:r>
              <a:rPr lang="it-IT" sz="2200" b="1" i="0" u="none" strike="noStrike" baseline="0" dirty="0">
                <a:latin typeface="Arial" panose="020B0604020202020204" pitchFamily="34" charset="0"/>
                <a:cs typeface="Arial" panose="020B0604020202020204" pitchFamily="34" charset="0"/>
              </a:rPr>
              <a:t>La </a:t>
            </a:r>
            <a:r>
              <a:rPr lang="it-IT" sz="2200" b="1" dirty="0">
                <a:latin typeface="Arial" panose="020B0604020202020204" pitchFamily="34" charset="0"/>
                <a:cs typeface="Arial" panose="020B0604020202020204" pitchFamily="34" charset="0"/>
              </a:rPr>
              <a:t>Lib</a:t>
            </a:r>
            <a:r>
              <a:rPr lang="it-IT" sz="2200" b="1" i="0" u="none" strike="noStrike" baseline="0" dirty="0">
                <a:latin typeface="Arial" panose="020B0604020202020204" pitchFamily="34" charset="0"/>
                <a:cs typeface="Arial" panose="020B0604020202020204" pitchFamily="34" charset="0"/>
              </a:rPr>
              <a:t>urna, tra le </a:t>
            </a:r>
            <a:r>
              <a:rPr lang="it-IT" sz="2200" b="1" i="1" u="none" strike="noStrike" baseline="0" dirty="0" err="1">
                <a:latin typeface="Arial" panose="020B0604020202020204" pitchFamily="34" charset="0"/>
                <a:cs typeface="Arial" panose="020B0604020202020204" pitchFamily="34" charset="0"/>
              </a:rPr>
              <a:t>naves</a:t>
            </a:r>
            <a:r>
              <a:rPr lang="it-IT" sz="2200" b="1" i="1" u="none" strike="noStrike" baseline="0" dirty="0">
                <a:latin typeface="Arial" panose="020B0604020202020204" pitchFamily="34" charset="0"/>
                <a:cs typeface="Arial" panose="020B0604020202020204" pitchFamily="34" charset="0"/>
              </a:rPr>
              <a:t> </a:t>
            </a:r>
            <a:r>
              <a:rPr lang="it-IT" sz="2200" b="1" i="1" u="none" strike="noStrike" baseline="0" dirty="0" err="1">
                <a:latin typeface="Arial" panose="020B0604020202020204" pitchFamily="34" charset="0"/>
                <a:cs typeface="Arial" panose="020B0604020202020204" pitchFamily="34" charset="0"/>
              </a:rPr>
              <a:t>longae</a:t>
            </a:r>
            <a:r>
              <a:rPr lang="it-IT" sz="2200" b="1" i="0" u="none" strike="noStrike" baseline="0" dirty="0">
                <a:latin typeface="Arial" panose="020B0604020202020204" pitchFamily="34" charset="0"/>
                <a:cs typeface="Arial" panose="020B0604020202020204" pitchFamily="34" charset="0"/>
              </a:rPr>
              <a:t>, era considerata una delle migliori.  </a:t>
            </a:r>
          </a:p>
          <a:p>
            <a:pPr algn="just"/>
            <a:endParaRPr lang="it-IT" sz="2200" b="1" i="0" u="none" strike="noStrike" baseline="0" dirty="0">
              <a:latin typeface="Arial" panose="020B0604020202020204" pitchFamily="34" charset="0"/>
              <a:cs typeface="Arial" panose="020B0604020202020204" pitchFamily="34" charset="0"/>
            </a:endParaRPr>
          </a:p>
          <a:p>
            <a:pPr algn="just"/>
            <a:r>
              <a:rPr lang="it-IT" sz="2200" b="1" i="0" u="none" strike="noStrike" baseline="0" dirty="0">
                <a:latin typeface="Arial" panose="020B0604020202020204" pitchFamily="34" charset="0"/>
                <a:cs typeface="Arial" panose="020B0604020202020204" pitchFamily="34" charset="0"/>
              </a:rPr>
              <a:t>Era caratterizzata da una chiglia sottile che la rendeva agile e veloce nelle manovre, ottima per gli inseguimenti e per il trasporto delle truppe. </a:t>
            </a:r>
          </a:p>
          <a:p>
            <a:pPr algn="just"/>
            <a:endParaRPr lang="it-IT" sz="2200" b="1" i="0" u="none" strike="noStrike" baseline="0" dirty="0">
              <a:latin typeface="Arial" panose="020B0604020202020204" pitchFamily="34" charset="0"/>
              <a:cs typeface="Arial" panose="020B0604020202020204" pitchFamily="34" charset="0"/>
            </a:endParaRPr>
          </a:p>
          <a:p>
            <a:pPr algn="just"/>
            <a:r>
              <a:rPr lang="it-IT" sz="2200" b="1" i="0" u="none" strike="noStrike" baseline="0" dirty="0">
                <a:latin typeface="Arial" panose="020B0604020202020204" pitchFamily="34" charset="0"/>
                <a:cs typeface="Arial" panose="020B0604020202020204" pitchFamily="34" charset="0"/>
              </a:rPr>
              <a:t>Le liburne potevano avere dimensioni diverse ed erano costruite con legni pregiati, come il pino, il cipresso, l’abete ed il larice. Nella descrizione delle varie tecniche per la sua realizzazione, fondamentale la scelta del legno da utilizzare, che doveva essere tagliato in particolari periodi dell’anno ed in determinati giorni per approfittare della qualità del legno che variava stagionalmente.</a:t>
            </a:r>
          </a:p>
        </p:txBody>
      </p:sp>
    </p:spTree>
    <p:extLst>
      <p:ext uri="{BB962C8B-B14F-4D97-AF65-F5344CB8AC3E}">
        <p14:creationId xmlns:p14="http://schemas.microsoft.com/office/powerpoint/2010/main" val="4167850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EF4229B4-699B-74BB-EA90-79D6DF5DA956}"/>
              </a:ext>
            </a:extLst>
          </p:cNvPr>
          <p:cNvSpPr txBox="1"/>
          <p:nvPr/>
        </p:nvSpPr>
        <p:spPr>
          <a:xfrm>
            <a:off x="748011" y="692549"/>
            <a:ext cx="10946296" cy="4524315"/>
          </a:xfrm>
          <a:prstGeom prst="rect">
            <a:avLst/>
          </a:prstGeom>
          <a:noFill/>
        </p:spPr>
        <p:txBody>
          <a:bodyPr wrap="square">
            <a:spAutoFit/>
          </a:bodyPr>
          <a:lstStyle/>
          <a:p>
            <a:pPr algn="just"/>
            <a:r>
              <a:rPr lang="it-IT" sz="2000" b="1" kern="50" dirty="0">
                <a:effectLst/>
                <a:latin typeface="Calibri" panose="020F0502020204030204" pitchFamily="34" charset="0"/>
                <a:ea typeface="SimSun" panose="02010600030101010101" pitchFamily="2" charset="-122"/>
                <a:cs typeface="Calibri" panose="020F0502020204030204" pitchFamily="34" charset="0"/>
              </a:rPr>
              <a:t> </a:t>
            </a:r>
          </a:p>
          <a:p>
            <a:pPr algn="ctr"/>
            <a:r>
              <a:rPr lang="it-IT" sz="2200" b="1" kern="50" dirty="0">
                <a:latin typeface="Arial" panose="020B0604020202020204" pitchFamily="34" charset="0"/>
                <a:ea typeface="SimSun" panose="02010600030101010101" pitchFamily="2" charset="-122"/>
                <a:cs typeface="Arial" panose="020B0604020202020204" pitchFamily="34" charset="0"/>
              </a:rPr>
              <a:t>La realizzazione della</a:t>
            </a:r>
            <a:r>
              <a:rPr lang="it-IT" sz="2200" b="1" kern="50" dirty="0">
                <a:effectLst/>
                <a:latin typeface="Arial" panose="020B0604020202020204" pitchFamily="34" charset="0"/>
                <a:ea typeface="SimSun" panose="02010600030101010101" pitchFamily="2" charset="-122"/>
                <a:cs typeface="Arial" panose="020B0604020202020204" pitchFamily="34" charset="0"/>
              </a:rPr>
              <a:t> Liburna è coordinata da</a:t>
            </a:r>
          </a:p>
          <a:p>
            <a:pPr algn="just"/>
            <a:endParaRPr lang="it-IT" sz="2200" b="1" kern="50" dirty="0">
              <a:effectLst/>
              <a:latin typeface="Arial" panose="020B0604020202020204" pitchFamily="34" charset="0"/>
              <a:ea typeface="SimSun" panose="02010600030101010101" pitchFamily="2" charset="-122"/>
              <a:cs typeface="Arial" panose="020B0604020202020204" pitchFamily="34" charset="0"/>
            </a:endParaRPr>
          </a:p>
          <a:p>
            <a:pPr algn="just"/>
            <a:r>
              <a:rPr lang="it-IT" sz="2200" b="1" kern="50" dirty="0">
                <a:effectLst/>
                <a:latin typeface="Arial" panose="020B0604020202020204" pitchFamily="34" charset="0"/>
                <a:ea typeface="SimSun" panose="02010600030101010101" pitchFamily="2" charset="-122"/>
                <a:cs typeface="Arial" panose="020B0604020202020204" pitchFamily="34" charset="0"/>
              </a:rPr>
              <a:t>Comitato Promotore Sistema </a:t>
            </a:r>
            <a:r>
              <a:rPr lang="it-IT" sz="2200" b="1" kern="50" dirty="0" err="1">
                <a:effectLst/>
                <a:latin typeface="Arial" panose="020B0604020202020204" pitchFamily="34" charset="0"/>
                <a:ea typeface="SimSun" panose="02010600030101010101" pitchFamily="2" charset="-122"/>
                <a:cs typeface="Arial" panose="020B0604020202020204" pitchFamily="34" charset="0"/>
              </a:rPr>
              <a:t>ArcheoAmbientale</a:t>
            </a:r>
            <a:r>
              <a:rPr lang="it-IT" sz="2200" b="1" kern="50" dirty="0">
                <a:effectLst/>
                <a:latin typeface="Arial" panose="020B0604020202020204" pitchFamily="34" charset="0"/>
                <a:ea typeface="SimSun" panose="02010600030101010101" pitchFamily="2" charset="-122"/>
                <a:cs typeface="Arial" panose="020B0604020202020204" pitchFamily="34" charset="0"/>
              </a:rPr>
              <a:t> Integrato Fiumicino - Ostia  (SAI.FO)  (</a:t>
            </a:r>
            <a:r>
              <a:rPr lang="it-IT" sz="2200" b="1" u="sng" kern="50" dirty="0">
                <a:solidFill>
                  <a:srgbClr val="0563C1"/>
                </a:solidFill>
                <a:effectLst/>
                <a:latin typeface="Arial" panose="020B0604020202020204" pitchFamily="34" charset="0"/>
                <a:ea typeface="SimSun" panose="02010600030101010101" pitchFamily="2" charset="-122"/>
                <a:cs typeface="Arial" panose="020B0604020202020204" pitchFamily="34" charset="0"/>
                <a:hlinkClick r:id="rId2"/>
              </a:rPr>
              <a:t>https://comitatopromotoresaifo.it/</a:t>
            </a:r>
            <a:r>
              <a:rPr lang="it-IT" sz="2200" b="1" kern="50" dirty="0">
                <a:effectLst/>
                <a:latin typeface="Arial" panose="020B0604020202020204" pitchFamily="34" charset="0"/>
                <a:ea typeface="SimSun" panose="02010600030101010101" pitchFamily="2" charset="-122"/>
                <a:cs typeface="Arial" panose="020B0604020202020204" pitchFamily="34" charset="0"/>
              </a:rPr>
              <a:t>), </a:t>
            </a:r>
            <a:endParaRPr lang="it-IT" sz="2200" b="1" kern="50" dirty="0">
              <a:latin typeface="Arial" panose="020B0604020202020204" pitchFamily="34" charset="0"/>
              <a:ea typeface="SimSun" panose="02010600030101010101" pitchFamily="2" charset="-122"/>
              <a:cs typeface="Arial" panose="020B0604020202020204" pitchFamily="34" charset="0"/>
            </a:endParaRPr>
          </a:p>
          <a:p>
            <a:pPr algn="just"/>
            <a:endParaRPr lang="it-IT" sz="2200" b="1" kern="50" dirty="0">
              <a:effectLst/>
              <a:latin typeface="Arial" panose="020B0604020202020204" pitchFamily="34" charset="0"/>
              <a:ea typeface="SimSun" panose="02010600030101010101" pitchFamily="2" charset="-122"/>
              <a:cs typeface="Arial" panose="020B0604020202020204" pitchFamily="34" charset="0"/>
            </a:endParaRPr>
          </a:p>
          <a:p>
            <a:pPr algn="ctr"/>
            <a:r>
              <a:rPr lang="it-IT" sz="2200" b="1" kern="50" dirty="0">
                <a:effectLst/>
                <a:latin typeface="Arial" panose="020B0604020202020204" pitchFamily="34" charset="0"/>
                <a:ea typeface="SimSun" panose="02010600030101010101" pitchFamily="2" charset="-122"/>
                <a:cs typeface="Arial" panose="020B0604020202020204" pitchFamily="34" charset="0"/>
              </a:rPr>
              <a:t>in collaborazione con </a:t>
            </a:r>
          </a:p>
          <a:p>
            <a:pPr algn="just"/>
            <a:endParaRPr lang="it-IT" sz="2200" b="1" kern="50" dirty="0">
              <a:effectLst/>
              <a:latin typeface="Arial" panose="020B0604020202020204" pitchFamily="34" charset="0"/>
              <a:ea typeface="SimSun" panose="02010600030101010101" pitchFamily="2" charset="-122"/>
              <a:cs typeface="Arial" panose="020B0604020202020204" pitchFamily="34" charset="0"/>
            </a:endParaRPr>
          </a:p>
          <a:p>
            <a:pPr algn="just"/>
            <a:r>
              <a:rPr lang="it-IT" sz="2200" b="1" kern="50" dirty="0">
                <a:effectLst/>
                <a:latin typeface="Arial" panose="020B0604020202020204" pitchFamily="34" charset="0"/>
                <a:ea typeface="SimSun" panose="02010600030101010101" pitchFamily="2" charset="-122"/>
                <a:cs typeface="Arial" panose="020B0604020202020204" pitchFamily="34" charset="0"/>
              </a:rPr>
              <a:t>Assonautica Acque </a:t>
            </a:r>
            <a:r>
              <a:rPr lang="it-IT" sz="2200" b="1" kern="50" dirty="0">
                <a:latin typeface="Arial" panose="020B0604020202020204" pitchFamily="34" charset="0"/>
                <a:ea typeface="SimSun" panose="02010600030101010101" pitchFamily="2" charset="-122"/>
                <a:cs typeface="Arial" panose="020B0604020202020204" pitchFamily="34" charset="0"/>
              </a:rPr>
              <a:t>I</a:t>
            </a:r>
            <a:r>
              <a:rPr lang="it-IT" sz="2200" b="1" kern="50" dirty="0">
                <a:effectLst/>
                <a:latin typeface="Arial" panose="020B0604020202020204" pitchFamily="34" charset="0"/>
                <a:ea typeface="SimSun" panose="02010600030101010101" pitchFamily="2" charset="-122"/>
                <a:cs typeface="Arial" panose="020B0604020202020204" pitchFamily="34" charset="0"/>
              </a:rPr>
              <a:t>nterne Lazio e Tevere (</a:t>
            </a:r>
            <a:r>
              <a:rPr lang="it-IT" sz="2200" b="1" u="sng" kern="50" dirty="0">
                <a:solidFill>
                  <a:srgbClr val="0563C1"/>
                </a:solidFill>
                <a:effectLst/>
                <a:latin typeface="Arial" panose="020B0604020202020204" pitchFamily="34" charset="0"/>
                <a:ea typeface="SimSun" panose="02010600030101010101" pitchFamily="2" charset="-122"/>
                <a:cs typeface="Arial" panose="020B0604020202020204" pitchFamily="34" charset="0"/>
                <a:hlinkClick r:id="rId3"/>
              </a:rPr>
              <a:t>https://assonauticalaziotevere.it</a:t>
            </a:r>
            <a:r>
              <a:rPr lang="it-IT" sz="2200" b="1" kern="50" dirty="0">
                <a:effectLst/>
                <a:latin typeface="Arial" panose="020B0604020202020204" pitchFamily="34" charset="0"/>
                <a:ea typeface="SimSun" panose="02010600030101010101" pitchFamily="2" charset="-122"/>
                <a:cs typeface="Arial" panose="020B0604020202020204" pitchFamily="34" charset="0"/>
              </a:rPr>
              <a:t>) </a:t>
            </a:r>
          </a:p>
          <a:p>
            <a:pPr algn="just"/>
            <a:endParaRPr lang="it-IT" sz="2200" b="1" kern="50" dirty="0">
              <a:latin typeface="Arial" panose="020B0604020202020204" pitchFamily="34" charset="0"/>
              <a:ea typeface="SimSun" panose="02010600030101010101" pitchFamily="2" charset="-122"/>
              <a:cs typeface="Arial" panose="020B0604020202020204" pitchFamily="34" charset="0"/>
            </a:endParaRPr>
          </a:p>
          <a:p>
            <a:pPr algn="just"/>
            <a:r>
              <a:rPr lang="it-IT" sz="2200" b="1" kern="50" dirty="0">
                <a:effectLst/>
                <a:latin typeface="Arial" panose="020B0604020202020204" pitchFamily="34" charset="0"/>
                <a:ea typeface="SimSun" panose="02010600030101010101" pitchFamily="2" charset="-122"/>
                <a:cs typeface="Arial" panose="020B0604020202020204" pitchFamily="34" charset="0"/>
              </a:rPr>
              <a:t>Fondazione Anna Maria Catalano (</a:t>
            </a:r>
            <a:r>
              <a:rPr lang="it-IT" sz="2200" b="1" u="sng" kern="50" dirty="0">
                <a:solidFill>
                  <a:srgbClr val="0563C1"/>
                </a:solidFill>
                <a:effectLst/>
                <a:latin typeface="Arial" panose="020B0604020202020204" pitchFamily="34" charset="0"/>
                <a:ea typeface="SimSun" panose="02010600030101010101" pitchFamily="2" charset="-122"/>
                <a:cs typeface="Arial" panose="020B0604020202020204" pitchFamily="34" charset="0"/>
                <a:hlinkClick r:id="rId4"/>
              </a:rPr>
              <a:t>https://www.fondazionecatalano.it</a:t>
            </a:r>
            <a:r>
              <a:rPr lang="it-IT" sz="2200" b="1" kern="50" dirty="0">
                <a:effectLst/>
                <a:latin typeface="Arial" panose="020B0604020202020204" pitchFamily="34" charset="0"/>
                <a:ea typeface="SimSun" panose="02010600030101010101" pitchFamily="2" charset="-122"/>
                <a:cs typeface="Arial" panose="020B0604020202020204" pitchFamily="34" charset="0"/>
              </a:rPr>
              <a:t>). </a:t>
            </a:r>
          </a:p>
          <a:p>
            <a:pPr algn="just"/>
            <a:endParaRPr lang="it-IT" sz="2000" b="1" kern="50" dirty="0">
              <a:effectLst/>
              <a:latin typeface="Calibri" panose="020F0502020204030204" pitchFamily="34" charset="0"/>
              <a:ea typeface="SimSun" panose="02010600030101010101" pitchFamily="2" charset="-122"/>
              <a:cs typeface="Calibri" panose="020F0502020204030204" pitchFamily="34" charset="0"/>
            </a:endParaRPr>
          </a:p>
          <a:p>
            <a:pPr algn="just"/>
            <a:endParaRPr lang="it-IT" sz="2800" kern="50" dirty="0">
              <a:effectLst/>
              <a:latin typeface="Times New Roman" panose="02020603050405020304" pitchFamily="18" charset="0"/>
              <a:ea typeface="SimSun" panose="02010600030101010101" pitchFamily="2" charset="-122"/>
              <a:cs typeface="Mangal" panose="02040503050203030202" pitchFamily="18" charset="0"/>
            </a:endParaRPr>
          </a:p>
        </p:txBody>
      </p:sp>
    </p:spTree>
    <p:extLst>
      <p:ext uri="{BB962C8B-B14F-4D97-AF65-F5344CB8AC3E}">
        <p14:creationId xmlns:p14="http://schemas.microsoft.com/office/powerpoint/2010/main" val="4207320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7ECCA10D-E741-3BFA-0602-C30D9E03758C}"/>
              </a:ext>
            </a:extLst>
          </p:cNvPr>
          <p:cNvSpPr txBox="1"/>
          <p:nvPr/>
        </p:nvSpPr>
        <p:spPr>
          <a:xfrm>
            <a:off x="997527" y="803564"/>
            <a:ext cx="10310255" cy="5570756"/>
          </a:xfrm>
          <a:prstGeom prst="rect">
            <a:avLst/>
          </a:prstGeom>
          <a:noFill/>
        </p:spPr>
        <p:txBody>
          <a:bodyPr wrap="square" rtlCol="0">
            <a:spAutoFit/>
          </a:bodyPr>
          <a:lstStyle/>
          <a:p>
            <a:r>
              <a:rPr lang="it-IT" sz="2200" b="1" dirty="0">
                <a:latin typeface="Arial" panose="020B0604020202020204" pitchFamily="34" charset="0"/>
                <a:cs typeface="Arial" panose="020B0604020202020204" pitchFamily="34" charset="0"/>
              </a:rPr>
              <a:t>In data 28 luglio 2021 una importante Convenzione è stata sottoscritta tra:</a:t>
            </a:r>
          </a:p>
          <a:p>
            <a:endParaRPr lang="it-IT" sz="2200" b="1" dirty="0">
              <a:latin typeface="Arial" panose="020B0604020202020204" pitchFamily="34" charset="0"/>
              <a:cs typeface="Arial" panose="020B0604020202020204" pitchFamily="34" charset="0"/>
            </a:endParaRPr>
          </a:p>
          <a:p>
            <a:pPr marL="342900" indent="-342900">
              <a:buFontTx/>
              <a:buChar char="-"/>
            </a:pPr>
            <a:r>
              <a:rPr lang="it-IT" sz="2400" b="1" dirty="0">
                <a:latin typeface="Arial" panose="020B0604020202020204" pitchFamily="34" charset="0"/>
                <a:cs typeface="Arial" panose="020B0604020202020204" pitchFamily="34" charset="0"/>
              </a:rPr>
              <a:t>Comune di Fiumicino</a:t>
            </a:r>
          </a:p>
          <a:p>
            <a:endParaRPr lang="it-IT" sz="2400" b="1" dirty="0">
              <a:latin typeface="Arial" panose="020B0604020202020204" pitchFamily="34" charset="0"/>
              <a:cs typeface="Arial" panose="020B0604020202020204" pitchFamily="34" charset="0"/>
            </a:endParaRPr>
          </a:p>
          <a:p>
            <a:pPr marL="342900" indent="-342900">
              <a:buFontTx/>
              <a:buChar char="-"/>
            </a:pPr>
            <a:r>
              <a:rPr lang="it-IT" sz="2400" b="1" dirty="0">
                <a:latin typeface="Arial" panose="020B0604020202020204" pitchFamily="34" charset="0"/>
                <a:cs typeface="Arial" panose="020B0604020202020204" pitchFamily="34" charset="0"/>
              </a:rPr>
              <a:t>Parco Archeologico di Ostia antica</a:t>
            </a:r>
          </a:p>
          <a:p>
            <a:endParaRPr lang="it-IT" sz="2400" b="1" dirty="0">
              <a:latin typeface="Arial" panose="020B0604020202020204" pitchFamily="34" charset="0"/>
              <a:cs typeface="Arial" panose="020B0604020202020204" pitchFamily="34" charset="0"/>
            </a:endParaRPr>
          </a:p>
          <a:p>
            <a:pPr marL="342900" indent="-342900">
              <a:buFontTx/>
              <a:buChar char="-"/>
            </a:pPr>
            <a:r>
              <a:rPr lang="it-IT" sz="2400" b="1" dirty="0">
                <a:latin typeface="Arial" panose="020B0604020202020204" pitchFamily="34" charset="0"/>
                <a:cs typeface="Arial" panose="020B0604020202020204" pitchFamily="34" charset="0"/>
              </a:rPr>
              <a:t>Dipartimento di Architettura dell’Università degli Studi Roma Tre</a:t>
            </a:r>
          </a:p>
          <a:p>
            <a:endParaRPr lang="it-IT" sz="2400" b="1" dirty="0">
              <a:latin typeface="Arial" panose="020B0604020202020204" pitchFamily="34" charset="0"/>
              <a:cs typeface="Arial" panose="020B0604020202020204" pitchFamily="34" charset="0"/>
            </a:endParaRPr>
          </a:p>
          <a:p>
            <a:pPr marL="342900" indent="-342900">
              <a:buFontTx/>
              <a:buChar char="-"/>
            </a:pPr>
            <a:r>
              <a:rPr lang="it-IT" sz="2400" b="1" dirty="0" err="1">
                <a:latin typeface="Arial" panose="020B0604020202020204" pitchFamily="34" charset="0"/>
                <a:cs typeface="Arial" panose="020B0604020202020204" pitchFamily="34" charset="0"/>
              </a:rPr>
              <a:t>Interdipartimento</a:t>
            </a:r>
            <a:r>
              <a:rPr lang="it-IT" sz="2400" b="1" dirty="0">
                <a:latin typeface="Arial" panose="020B0604020202020204" pitchFamily="34" charset="0"/>
                <a:cs typeface="Arial" panose="020B0604020202020204" pitchFamily="34" charset="0"/>
              </a:rPr>
              <a:t> </a:t>
            </a:r>
            <a:r>
              <a:rPr lang="it-IT" sz="2400" b="1" dirty="0" err="1">
                <a:latin typeface="Arial" panose="020B0604020202020204" pitchFamily="34" charset="0"/>
                <a:cs typeface="Arial" panose="020B0604020202020204" pitchFamily="34" charset="0"/>
              </a:rPr>
              <a:t>DigiLab</a:t>
            </a:r>
            <a:r>
              <a:rPr lang="it-IT" sz="2400" b="1" dirty="0">
                <a:latin typeface="Arial" panose="020B0604020202020204" pitchFamily="34" charset="0"/>
                <a:cs typeface="Arial" panose="020B0604020202020204" pitchFamily="34" charset="0"/>
              </a:rPr>
              <a:t> dell’Università La Sapienza Roma</a:t>
            </a:r>
          </a:p>
          <a:p>
            <a:endParaRPr lang="it-IT" sz="2400" b="1" dirty="0">
              <a:latin typeface="Arial" panose="020B0604020202020204" pitchFamily="34" charset="0"/>
              <a:cs typeface="Arial" panose="020B0604020202020204" pitchFamily="34" charset="0"/>
            </a:endParaRPr>
          </a:p>
          <a:p>
            <a:pPr marL="342900" indent="-342900">
              <a:buFontTx/>
              <a:buChar char="-"/>
            </a:pPr>
            <a:r>
              <a:rPr lang="it-IT" sz="2400" b="1" dirty="0">
                <a:latin typeface="Arial" panose="020B0604020202020204" pitchFamily="34" charset="0"/>
                <a:cs typeface="Arial" panose="020B0604020202020204" pitchFamily="34" charset="0"/>
              </a:rPr>
              <a:t>C.N.R. </a:t>
            </a:r>
            <a:r>
              <a:rPr lang="it-IT" sz="2400" b="1" dirty="0" err="1">
                <a:latin typeface="Arial" panose="020B0604020202020204" pitchFamily="34" charset="0"/>
                <a:cs typeface="Arial" panose="020B0604020202020204" pitchFamily="34" charset="0"/>
              </a:rPr>
              <a:t>Istitituto</a:t>
            </a:r>
            <a:r>
              <a:rPr lang="it-IT" sz="2400" b="1" dirty="0">
                <a:latin typeface="Arial" panose="020B0604020202020204" pitchFamily="34" charset="0"/>
                <a:cs typeface="Arial" panose="020B0604020202020204" pitchFamily="34" charset="0"/>
              </a:rPr>
              <a:t> Scienze Patrimonio Culturale</a:t>
            </a:r>
          </a:p>
          <a:p>
            <a:endParaRPr lang="it-IT" sz="2400" b="1" dirty="0">
              <a:latin typeface="Arial" panose="020B0604020202020204" pitchFamily="34" charset="0"/>
              <a:cs typeface="Arial" panose="020B0604020202020204" pitchFamily="34" charset="0"/>
            </a:endParaRPr>
          </a:p>
          <a:p>
            <a:pPr marL="342900" indent="-342900">
              <a:buFontTx/>
              <a:buChar char="-"/>
            </a:pPr>
            <a:r>
              <a:rPr lang="it-IT" sz="2400" b="1" dirty="0">
                <a:latin typeface="Arial" panose="020B0604020202020204" pitchFamily="34" charset="0"/>
                <a:cs typeface="Arial" panose="020B0604020202020204" pitchFamily="34" charset="0"/>
              </a:rPr>
              <a:t>Aeroporti di Roma</a:t>
            </a:r>
          </a:p>
          <a:p>
            <a:endParaRPr lang="it-IT" sz="2400" b="1" dirty="0">
              <a:latin typeface="Arial" panose="020B0604020202020204" pitchFamily="34" charset="0"/>
              <a:cs typeface="Arial" panose="020B0604020202020204" pitchFamily="34" charset="0"/>
            </a:endParaRPr>
          </a:p>
          <a:p>
            <a:pPr marL="342900" indent="-342900">
              <a:buFontTx/>
              <a:buChar char="-"/>
            </a:pPr>
            <a:r>
              <a:rPr lang="it-IT" sz="2400" b="1" dirty="0">
                <a:latin typeface="Arial" panose="020B0604020202020204" pitchFamily="34" charset="0"/>
                <a:cs typeface="Arial" panose="020B0604020202020204" pitchFamily="34" charset="0"/>
              </a:rPr>
              <a:t>APS SAIFO</a:t>
            </a:r>
          </a:p>
        </p:txBody>
      </p:sp>
    </p:spTree>
    <p:extLst>
      <p:ext uri="{BB962C8B-B14F-4D97-AF65-F5344CB8AC3E}">
        <p14:creationId xmlns:p14="http://schemas.microsoft.com/office/powerpoint/2010/main" val="1715182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3A640C99-32A0-5EF0-C91B-22B841BCE8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045080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DA1B9349-EC90-F7CF-2616-B7817F42F4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576262"/>
            <a:ext cx="9753600" cy="5705475"/>
          </a:xfrm>
          <a:prstGeom prst="rect">
            <a:avLst/>
          </a:prstGeom>
        </p:spPr>
      </p:pic>
    </p:spTree>
    <p:extLst>
      <p:ext uri="{BB962C8B-B14F-4D97-AF65-F5344CB8AC3E}">
        <p14:creationId xmlns:p14="http://schemas.microsoft.com/office/powerpoint/2010/main" val="3782885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B231D729-8680-9F2D-A662-E125245F1B9B}"/>
              </a:ext>
            </a:extLst>
          </p:cNvPr>
          <p:cNvSpPr txBox="1"/>
          <p:nvPr/>
        </p:nvSpPr>
        <p:spPr>
          <a:xfrm>
            <a:off x="733926" y="649705"/>
            <a:ext cx="10720137" cy="5786199"/>
          </a:xfrm>
          <a:prstGeom prst="rect">
            <a:avLst/>
          </a:prstGeom>
          <a:noFill/>
        </p:spPr>
        <p:txBody>
          <a:bodyPr wrap="square">
            <a:spAutoFit/>
          </a:bodyPr>
          <a:lstStyle/>
          <a:p>
            <a:pPr algn="just"/>
            <a:r>
              <a:rPr lang="it-IT" sz="2200" b="1" i="0" u="none" strike="noStrike" baseline="0" dirty="0">
                <a:latin typeface="Arial" panose="020B0604020202020204" pitchFamily="34" charset="0"/>
                <a:cs typeface="Arial" panose="020B0604020202020204" pitchFamily="34" charset="0"/>
              </a:rPr>
              <a:t>Obiettivo della Convenzione è favorire la valorizzazione culturale del territorio del Comune in particolar modo di Isola Sacra, mediante iniziative che promuovano, nel territorio del Comune, la formazione e la ricerca, il collocamento lavorativo e l’innovazione, nel settore dei servizi alla fruizione da parte del turismo  colto e di qualità. </a:t>
            </a:r>
          </a:p>
          <a:p>
            <a:pPr algn="just"/>
            <a:r>
              <a:rPr lang="it-IT" sz="2200" b="1" i="0" u="none" strike="noStrike" baseline="0" dirty="0">
                <a:latin typeface="Arial" panose="020B0604020202020204" pitchFamily="34" charset="0"/>
                <a:cs typeface="Arial" panose="020B0604020202020204" pitchFamily="34" charset="0"/>
              </a:rPr>
              <a:t>Si andranno pertanto a realizzare una serie di azioni finalizzate a:</a:t>
            </a:r>
          </a:p>
          <a:p>
            <a:pPr algn="just"/>
            <a:r>
              <a:rPr lang="it-IT" sz="2200" b="1" i="0" u="none" strike="noStrike" baseline="0" dirty="0">
                <a:latin typeface="Arial" panose="020B0604020202020204" pitchFamily="34" charset="0"/>
                <a:cs typeface="Arial" panose="020B0604020202020204" pitchFamily="34" charset="0"/>
              </a:rPr>
              <a:t>1. costituire un laboratorio permanente, luogo fisico di elaborazione nel quale sviluppare azioni integrate di ricerca e formazione, con oggetto l’ideazione e lo sviluppo di iniziative per la valorizzazione del territorio e del paesaggio storico. Partner accademici, istituzionali e aziendali concorreranno anche all’incubazione di attività progettuali ed economiche inerenti ai temi </a:t>
            </a:r>
            <a:r>
              <a:rPr lang="it-IT" sz="2200" b="1" i="0" u="none" strike="noStrike" baseline="0" dirty="0" err="1">
                <a:latin typeface="Arial" panose="020B0604020202020204" pitchFamily="34" charset="0"/>
                <a:cs typeface="Arial" panose="020B0604020202020204" pitchFamily="34" charset="0"/>
              </a:rPr>
              <a:t>dell’</a:t>
            </a:r>
            <a:r>
              <a:rPr lang="it-IT" sz="2200" b="1" i="1" u="none" strike="noStrike" baseline="0" dirty="0" err="1">
                <a:latin typeface="Arial" panose="020B0604020202020204" pitchFamily="34" charset="0"/>
                <a:cs typeface="Arial" panose="020B0604020202020204" pitchFamily="34" charset="0"/>
              </a:rPr>
              <a:t>heritage</a:t>
            </a:r>
            <a:r>
              <a:rPr lang="it-IT" sz="2200" b="1" i="0" u="none" strike="noStrike" baseline="0" dirty="0">
                <a:latin typeface="Arial" panose="020B0604020202020204" pitchFamily="34" charset="0"/>
                <a:cs typeface="Arial" panose="020B0604020202020204" pitchFamily="34" charset="0"/>
              </a:rPr>
              <a:t>, delle tecnologie, del turismo, con </a:t>
            </a:r>
            <a:r>
              <a:rPr lang="it-IT" sz="2200" b="1" i="1" u="none" strike="noStrike" baseline="0" dirty="0">
                <a:latin typeface="Arial" panose="020B0604020202020204" pitchFamily="34" charset="0"/>
                <a:cs typeface="Arial" panose="020B0604020202020204" pitchFamily="34" charset="0"/>
              </a:rPr>
              <a:t>focus </a:t>
            </a:r>
            <a:r>
              <a:rPr lang="it-IT" sz="2200" b="1" i="0" u="none" strike="noStrike" baseline="0" dirty="0">
                <a:latin typeface="Arial" panose="020B0604020202020204" pitchFamily="34" charset="0"/>
                <a:cs typeface="Arial" panose="020B0604020202020204" pitchFamily="34" charset="0"/>
              </a:rPr>
              <a:t>sul progetto Liburna per le tematiche tecnico-scientifiche a esso collegate e attivando una serie di iniziative con il coinvolgimento del comparto economico del territorio, anche nell’ottica di una formazione </a:t>
            </a:r>
          </a:p>
          <a:p>
            <a:pPr algn="l"/>
            <a:r>
              <a:rPr lang="it-IT" sz="2200" b="1" i="0" u="none" strike="noStrike" baseline="0" dirty="0">
                <a:latin typeface="Arial" panose="020B0604020202020204" pitchFamily="34" charset="0"/>
                <a:cs typeface="Arial" panose="020B0604020202020204" pitchFamily="34" charset="0"/>
              </a:rPr>
              <a:t>giovanile professionalizzante;</a:t>
            </a:r>
          </a:p>
          <a:p>
            <a:pPr algn="l"/>
            <a:endParaRPr lang="it-IT" dirty="0"/>
          </a:p>
        </p:txBody>
      </p:sp>
    </p:spTree>
    <p:extLst>
      <p:ext uri="{BB962C8B-B14F-4D97-AF65-F5344CB8AC3E}">
        <p14:creationId xmlns:p14="http://schemas.microsoft.com/office/powerpoint/2010/main" val="2585997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6F369626-5E6B-9FD4-756B-357D08C1201F}"/>
              </a:ext>
            </a:extLst>
          </p:cNvPr>
          <p:cNvSpPr txBox="1"/>
          <p:nvPr/>
        </p:nvSpPr>
        <p:spPr>
          <a:xfrm>
            <a:off x="1179095" y="1381774"/>
            <a:ext cx="9324474" cy="3816429"/>
          </a:xfrm>
          <a:prstGeom prst="rect">
            <a:avLst/>
          </a:prstGeom>
          <a:noFill/>
        </p:spPr>
        <p:txBody>
          <a:bodyPr wrap="square">
            <a:spAutoFit/>
          </a:bodyPr>
          <a:lstStyle/>
          <a:p>
            <a:pPr algn="just"/>
            <a:r>
              <a:rPr lang="it-IT" sz="2200" b="1" i="0" u="none" strike="noStrike" baseline="0" dirty="0">
                <a:latin typeface="Arial" panose="020B0604020202020204" pitchFamily="34" charset="0"/>
                <a:cs typeface="Arial" panose="020B0604020202020204" pitchFamily="34" charset="0"/>
              </a:rPr>
              <a:t>2. i soggetti sottoscrittori si impegnano a redigere un programma di sviluppo dell’iniziativa e, all’interno di esso, un progetto che miri, al termine della costruzione della Liburna,  a rendere il sito sede definitiva di una struttura in cui sia possibile visitare, studiare e promuovere l’opera oltre che sul piano scientifico anche su quello ludico-didattico e ricreativo-culturale, e, in correlazione al precedente punto, favorire la formazione di giovani che intendano acquisire le conoscenze e le competenze in materia di tecniche costruttive navali, tramandando l’arte dei maestri d’ascia che ha caratterizzato, fino ad una epoca recente, i cantieri navali di Fiumicino.</a:t>
            </a:r>
          </a:p>
        </p:txBody>
      </p:sp>
    </p:spTree>
    <p:extLst>
      <p:ext uri="{BB962C8B-B14F-4D97-AF65-F5344CB8AC3E}">
        <p14:creationId xmlns:p14="http://schemas.microsoft.com/office/powerpoint/2010/main" val="815060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FBBAC0FB-703A-93AC-64BB-1956BC9D6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9687" y="0"/>
            <a:ext cx="9766852" cy="6858000"/>
          </a:xfrm>
          <a:prstGeom prst="rect">
            <a:avLst/>
          </a:prstGeom>
        </p:spPr>
      </p:pic>
    </p:spTree>
    <p:extLst>
      <p:ext uri="{BB962C8B-B14F-4D97-AF65-F5344CB8AC3E}">
        <p14:creationId xmlns:p14="http://schemas.microsoft.com/office/powerpoint/2010/main" val="2737954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E21B6063-A268-5264-24BD-CE06C0F45B42}"/>
              </a:ext>
            </a:extLst>
          </p:cNvPr>
          <p:cNvSpPr txBox="1"/>
          <p:nvPr/>
        </p:nvSpPr>
        <p:spPr>
          <a:xfrm>
            <a:off x="886177" y="778934"/>
            <a:ext cx="10126133" cy="6186309"/>
          </a:xfrm>
          <a:prstGeom prst="rect">
            <a:avLst/>
          </a:prstGeom>
          <a:noFill/>
        </p:spPr>
        <p:txBody>
          <a:bodyPr wrap="square">
            <a:spAutoFit/>
          </a:bodyPr>
          <a:lstStyle/>
          <a:p>
            <a:pPr algn="just"/>
            <a:r>
              <a:rPr lang="it-IT" sz="2200" b="1" i="0" u="none" strike="noStrike" baseline="0" dirty="0">
                <a:latin typeface="Arial" panose="020B0604020202020204" pitchFamily="34" charset="0"/>
                <a:cs typeface="Arial" panose="020B0604020202020204" pitchFamily="34" charset="0"/>
              </a:rPr>
              <a:t>La perfetta ricostruzione di questo esempio di nave marina costituisce una grande occasione di conoscenza attraverso l’archeologia sperimentale.</a:t>
            </a:r>
            <a:r>
              <a:rPr lang="it-IT" sz="2200" b="0" i="0" u="none" strike="noStrike" baseline="0" dirty="0">
                <a:solidFill>
                  <a:srgbClr val="000000"/>
                </a:solidFill>
                <a:latin typeface="Arial" panose="020B0604020202020204" pitchFamily="34" charset="0"/>
                <a:cs typeface="Arial" panose="020B0604020202020204" pitchFamily="34" charset="0"/>
              </a:rPr>
              <a:t> </a:t>
            </a:r>
          </a:p>
          <a:p>
            <a:pPr algn="just"/>
            <a:endParaRPr lang="it-IT" sz="2200" b="1" dirty="0">
              <a:solidFill>
                <a:srgbClr val="000000"/>
              </a:solidFill>
              <a:latin typeface="Arial" panose="020B0604020202020204" pitchFamily="34" charset="0"/>
              <a:cs typeface="Arial" panose="020B0604020202020204" pitchFamily="34" charset="0"/>
            </a:endParaRPr>
          </a:p>
          <a:p>
            <a:pPr algn="just"/>
            <a:r>
              <a:rPr lang="it-IT" sz="2200" b="1" dirty="0">
                <a:solidFill>
                  <a:srgbClr val="000000"/>
                </a:solidFill>
                <a:latin typeface="Arial" panose="020B0604020202020204" pitchFamily="34" charset="0"/>
                <a:cs typeface="Arial" panose="020B0604020202020204" pitchFamily="34" charset="0"/>
              </a:rPr>
              <a:t>I</a:t>
            </a:r>
            <a:r>
              <a:rPr lang="it-IT" sz="2200" b="1" i="0" u="none" strike="noStrike" baseline="0" dirty="0">
                <a:solidFill>
                  <a:srgbClr val="000000"/>
                </a:solidFill>
                <a:latin typeface="Arial" panose="020B0604020202020204" pitchFamily="34" charset="0"/>
                <a:cs typeface="Arial" panose="020B0604020202020204" pitchFamily="34" charset="0"/>
              </a:rPr>
              <a:t> territori di Ostia Antica e Fiumicino sono la sede di uno dei più antichi e meglio conservati sistemi logistici e portuali dell’antica Roma. Ostia Antica era una floridissima città portuale romana le cui enormi strutture portuali e logistiche a mare erano rappresentate dai Porti Imperiali di Claudio e Traiano, oggi nel Comune di Fiumicino. </a:t>
            </a:r>
          </a:p>
          <a:p>
            <a:pPr algn="just"/>
            <a:endParaRPr lang="it-IT" sz="2200" b="1" i="0" u="none" strike="noStrike" baseline="0" dirty="0">
              <a:solidFill>
                <a:srgbClr val="000000"/>
              </a:solidFill>
              <a:latin typeface="Arial" panose="020B0604020202020204" pitchFamily="34" charset="0"/>
              <a:cs typeface="Arial" panose="020B0604020202020204" pitchFamily="34" charset="0"/>
            </a:endParaRPr>
          </a:p>
          <a:p>
            <a:pPr algn="just"/>
            <a:r>
              <a:rPr lang="it-IT" sz="2200" b="1" i="0" u="none" strike="noStrike" baseline="0" dirty="0">
                <a:solidFill>
                  <a:srgbClr val="000000"/>
                </a:solidFill>
                <a:latin typeface="Arial" panose="020B0604020202020204" pitchFamily="34" charset="0"/>
                <a:cs typeface="Arial" panose="020B0604020202020204" pitchFamily="34" charset="0"/>
              </a:rPr>
              <a:t>Il Parco </a:t>
            </a:r>
            <a:r>
              <a:rPr lang="it-IT" sz="2200" b="1" i="0" u="none" strike="noStrike" baseline="0" dirty="0">
                <a:latin typeface="Arial" panose="020B0604020202020204" pitchFamily="34" charset="0"/>
                <a:cs typeface="Arial" panose="020B0604020202020204" pitchFamily="34" charset="0"/>
              </a:rPr>
              <a:t>archeologico di Ostia Antica è attualmente responsabile di questa immensa area archeologica che insiste su due comuni diversi: Roma (Ostia Antica) e Fiumicino (Porti Imperiali di Claudio e Traiano).</a:t>
            </a:r>
          </a:p>
          <a:p>
            <a:pPr algn="just"/>
            <a:endParaRPr lang="it-IT" sz="2200" b="1" i="0" u="none" strike="noStrike" baseline="0" dirty="0">
              <a:latin typeface="Arial" panose="020B0604020202020204" pitchFamily="34" charset="0"/>
              <a:cs typeface="Arial" panose="020B0604020202020204" pitchFamily="34" charset="0"/>
            </a:endParaRPr>
          </a:p>
          <a:p>
            <a:pPr algn="just"/>
            <a:r>
              <a:rPr lang="it-IT" sz="2200" b="1" i="0" u="none" strike="noStrike" baseline="0" dirty="0">
                <a:latin typeface="Arial" panose="020B0604020202020204" pitchFamily="34" charset="0"/>
                <a:cs typeface="Arial" panose="020B0604020202020204" pitchFamily="34" charset="0"/>
              </a:rPr>
              <a:t>Questa è una delle </a:t>
            </a:r>
            <a:r>
              <a:rPr lang="it-IT" sz="2200" b="1" dirty="0">
                <a:latin typeface="Arial" panose="020B0604020202020204" pitchFamily="34" charset="0"/>
                <a:cs typeface="Arial" panose="020B0604020202020204" pitchFamily="34" charset="0"/>
              </a:rPr>
              <a:t>caratteristiche </a:t>
            </a:r>
            <a:r>
              <a:rPr lang="it-IT" sz="2200" b="1" i="0" u="none" strike="noStrike" baseline="0" dirty="0">
                <a:latin typeface="Arial" panose="020B0604020202020204" pitchFamily="34" charset="0"/>
                <a:cs typeface="Arial" panose="020B0604020202020204" pitchFamily="34" charset="0"/>
              </a:rPr>
              <a:t>identitarie di questi territori e delle sue multietniche popolazioni.</a:t>
            </a:r>
          </a:p>
          <a:p>
            <a:pPr algn="just"/>
            <a:endParaRPr lang="it-IT" sz="2200" b="1" i="0" u="none" strike="noStrike" baseline="0" dirty="0">
              <a:latin typeface="Arial" panose="020B0604020202020204" pitchFamily="34" charset="0"/>
              <a:cs typeface="Arial" panose="020B0604020202020204" pitchFamily="34" charset="0"/>
            </a:endParaRPr>
          </a:p>
          <a:p>
            <a:pPr algn="just"/>
            <a:r>
              <a:rPr lang="it-IT" sz="2200" b="1" i="0" u="none" strike="noStrike" baseline="0" dirty="0">
                <a:latin typeface="Arial" panose="020B0604020202020204" pitchFamily="34" charset="0"/>
                <a:cs typeface="Arial" panose="020B0604020202020204" pitchFamily="34" charset="0"/>
              </a:rPr>
              <a:t> </a:t>
            </a:r>
            <a:endParaRPr lang="it-IT" sz="2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1662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277C6602-F22B-1857-5174-8A4FA29D09CF}"/>
              </a:ext>
            </a:extLst>
          </p:cNvPr>
          <p:cNvSpPr txBox="1"/>
          <p:nvPr/>
        </p:nvSpPr>
        <p:spPr>
          <a:xfrm>
            <a:off x="383821" y="530579"/>
            <a:ext cx="11435645" cy="6186309"/>
          </a:xfrm>
          <a:prstGeom prst="rect">
            <a:avLst/>
          </a:prstGeom>
          <a:noFill/>
        </p:spPr>
        <p:txBody>
          <a:bodyPr wrap="square">
            <a:spAutoFit/>
          </a:bodyPr>
          <a:lstStyle/>
          <a:p>
            <a:pPr algn="just"/>
            <a:r>
              <a:rPr lang="it-IT" sz="2200" b="1" i="0" u="none" strike="noStrike" baseline="0" dirty="0">
                <a:latin typeface="Arial" panose="020B0604020202020204" pitchFamily="34" charset="0"/>
                <a:cs typeface="Arial" panose="020B0604020202020204" pitchFamily="34" charset="0"/>
              </a:rPr>
              <a:t>Tutto ciò, però, troverà forza e sostanza quando l</a:t>
            </a:r>
            <a:r>
              <a:rPr lang="it-IT" sz="2200" b="1" dirty="0">
                <a:latin typeface="Arial" panose="020B0604020202020204" pitchFamily="34" charset="0"/>
                <a:cs typeface="Arial" panose="020B0604020202020204" pitchFamily="34" charset="0"/>
              </a:rPr>
              <a:t>a costruzione della Liburna sarà terminata  </a:t>
            </a:r>
            <a:r>
              <a:rPr lang="it-IT" sz="2200" b="1" i="0" u="none" strike="noStrike" baseline="0" dirty="0">
                <a:latin typeface="Arial" panose="020B0604020202020204" pitchFamily="34" charset="0"/>
                <a:cs typeface="Arial" panose="020B0604020202020204" pitchFamily="34" charset="0"/>
              </a:rPr>
              <a:t>e si tradurrà in una formidabile occasione di sviluppo turistico, economico e lavorativo.  </a:t>
            </a:r>
            <a:endParaRPr lang="it-IT" sz="2200" b="1" dirty="0">
              <a:latin typeface="Arial" panose="020B0604020202020204" pitchFamily="34" charset="0"/>
              <a:cs typeface="Arial" panose="020B0604020202020204" pitchFamily="34" charset="0"/>
            </a:endParaRPr>
          </a:p>
          <a:p>
            <a:pPr algn="just"/>
            <a:endParaRPr lang="it-IT" sz="2200" b="1" dirty="0">
              <a:latin typeface="Arial" panose="020B0604020202020204" pitchFamily="34" charset="0"/>
              <a:cs typeface="Arial" panose="020B0604020202020204" pitchFamily="34" charset="0"/>
            </a:endParaRPr>
          </a:p>
          <a:p>
            <a:pPr algn="just"/>
            <a:endParaRPr lang="it-IT" sz="2200" b="1" dirty="0">
              <a:latin typeface="Arial" panose="020B0604020202020204" pitchFamily="34" charset="0"/>
              <a:cs typeface="Arial" panose="020B0604020202020204" pitchFamily="34" charset="0"/>
            </a:endParaRPr>
          </a:p>
          <a:p>
            <a:pPr algn="just"/>
            <a:r>
              <a:rPr lang="it-IT" sz="2200" b="1" dirty="0">
                <a:latin typeface="Arial" panose="020B0604020202020204" pitchFamily="34" charset="0"/>
                <a:cs typeface="Arial" panose="020B0604020202020204" pitchFamily="34" charset="0"/>
              </a:rPr>
              <a:t>L’area su cui è l</a:t>
            </a:r>
            <a:r>
              <a:rPr lang="it-IT" sz="2200" b="1" i="0" u="none" strike="noStrike" baseline="0" dirty="0">
                <a:latin typeface="Arial" panose="020B0604020202020204" pitchFamily="34" charset="0"/>
                <a:cs typeface="Arial" panose="020B0604020202020204" pitchFamily="34" charset="0"/>
              </a:rPr>
              <a:t>a Liburna, </a:t>
            </a:r>
            <a:r>
              <a:rPr lang="it-IT" sz="2200" b="1" dirty="0">
                <a:latin typeface="Arial" panose="020B0604020202020204" pitchFamily="34" charset="0"/>
                <a:cs typeface="Arial" panose="020B0604020202020204" pitchFamily="34" charset="0"/>
              </a:rPr>
              <a:t>u</a:t>
            </a:r>
            <a:r>
              <a:rPr lang="it-IT" sz="2200" b="1" i="0" u="none" strike="noStrike" baseline="0" dirty="0">
                <a:latin typeface="Arial" panose="020B0604020202020204" pitchFamily="34" charset="0"/>
                <a:cs typeface="Arial" panose="020B0604020202020204" pitchFamily="34" charset="0"/>
              </a:rPr>
              <a:t>ltimatane la costruzione, diverrà un vero e proprio parco didattico-scientifico visitabile da un turista che voglia (letteralmente) “toccare con mano” come fossero fatte le navi che navigavano proprio in quella precisa area, ovvero nel bacino portuale di Claudio. </a:t>
            </a:r>
          </a:p>
          <a:p>
            <a:pPr algn="just"/>
            <a:endParaRPr lang="it-IT" sz="2200" b="1" i="0" u="none" strike="noStrike" baseline="0" dirty="0">
              <a:latin typeface="Arial" panose="020B0604020202020204" pitchFamily="34" charset="0"/>
              <a:cs typeface="Arial" panose="020B0604020202020204" pitchFamily="34" charset="0"/>
            </a:endParaRPr>
          </a:p>
          <a:p>
            <a:pPr algn="just"/>
            <a:r>
              <a:rPr lang="it-IT" sz="2200" b="1" i="0" u="none" strike="noStrike" baseline="0" dirty="0">
                <a:latin typeface="Arial" panose="020B0604020202020204" pitchFamily="34" charset="0"/>
                <a:cs typeface="Arial" panose="020B0604020202020204" pitchFamily="34" charset="0"/>
              </a:rPr>
              <a:t>Una vicenda culturale ed identitaria di questo territorio di cui le scuole, i viaggiatori in transito, i turisti abituali, così come gli studiosi e gli appassionati di archeologia potrebbero fruire anche grazie all’ausilio tecnologico della realtà virtuale.</a:t>
            </a:r>
          </a:p>
          <a:p>
            <a:pPr algn="just"/>
            <a:endParaRPr lang="it-IT" sz="2200" b="1" i="0" u="none" strike="noStrike" baseline="0" dirty="0">
              <a:latin typeface="Arial" panose="020B0604020202020204" pitchFamily="34" charset="0"/>
              <a:cs typeface="Arial" panose="020B0604020202020204" pitchFamily="34" charset="0"/>
            </a:endParaRPr>
          </a:p>
          <a:p>
            <a:pPr algn="just"/>
            <a:r>
              <a:rPr lang="it-IT" sz="2200" b="1" i="0" u="none" strike="noStrike" baseline="0" dirty="0">
                <a:latin typeface="Arial" panose="020B0604020202020204" pitchFamily="34" charset="0"/>
                <a:cs typeface="Arial" panose="020B0604020202020204" pitchFamily="34" charset="0"/>
              </a:rPr>
              <a:t>Venire a visitare la Liburna, una ricostruzione unica al mondo, aiuterà a stimolare la curiosità portando le persone a visitare anche </a:t>
            </a:r>
            <a:r>
              <a:rPr lang="it-IT" sz="2200" b="1" dirty="0">
                <a:latin typeface="Arial" panose="020B0604020202020204" pitchFamily="34" charset="0"/>
                <a:cs typeface="Arial" panose="020B0604020202020204" pitchFamily="34" charset="0"/>
              </a:rPr>
              <a:t>molte altre </a:t>
            </a:r>
            <a:r>
              <a:rPr lang="it-IT" sz="2200" b="1" i="0" u="none" strike="noStrike" baseline="0" dirty="0">
                <a:latin typeface="Arial" panose="020B0604020202020204" pitchFamily="34" charset="0"/>
                <a:cs typeface="Arial" panose="020B0604020202020204" pitchFamily="34" charset="0"/>
              </a:rPr>
              <a:t>ricchezze del territorio, la Necropoli, il Museo delle Navi, i siti dei Porti Imperiali di Claudio e Traiano, dando un significativo contributo allo sviluppo del turismo di qualità.</a:t>
            </a:r>
            <a:endParaRPr lang="it-IT" sz="2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3008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683EE422-54EC-777B-B0B9-1867ADD95E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7983" y="0"/>
            <a:ext cx="9289773" cy="6858000"/>
          </a:xfrm>
          <a:prstGeom prst="rect">
            <a:avLst/>
          </a:prstGeom>
        </p:spPr>
      </p:pic>
    </p:spTree>
    <p:extLst>
      <p:ext uri="{BB962C8B-B14F-4D97-AF65-F5344CB8AC3E}">
        <p14:creationId xmlns:p14="http://schemas.microsoft.com/office/powerpoint/2010/main" val="3808304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77C8E9F2-2EE4-DF47-6720-37C640135C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679" y="0"/>
            <a:ext cx="10389704" cy="6858000"/>
          </a:xfrm>
          <a:prstGeom prst="rect">
            <a:avLst/>
          </a:prstGeom>
        </p:spPr>
      </p:pic>
    </p:spTree>
    <p:extLst>
      <p:ext uri="{BB962C8B-B14F-4D97-AF65-F5344CB8AC3E}">
        <p14:creationId xmlns:p14="http://schemas.microsoft.com/office/powerpoint/2010/main" val="3978910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A618BCE9-085E-7034-38F1-884A9DF3BC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8383" y="431657"/>
            <a:ext cx="10734260" cy="6152855"/>
          </a:xfrm>
          <a:prstGeom prst="rect">
            <a:avLst/>
          </a:prstGeom>
        </p:spPr>
      </p:pic>
    </p:spTree>
    <p:extLst>
      <p:ext uri="{BB962C8B-B14F-4D97-AF65-F5344CB8AC3E}">
        <p14:creationId xmlns:p14="http://schemas.microsoft.com/office/powerpoint/2010/main" val="33121363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9FB0E0B5-6B0A-A9EE-65D0-338F5FB125E5}"/>
              </a:ext>
            </a:extLst>
          </p:cNvPr>
          <p:cNvPicPr>
            <a:picLocks noChangeAspect="1"/>
          </p:cNvPicPr>
          <p:nvPr/>
        </p:nvPicPr>
        <p:blipFill>
          <a:blip r:embed="rId2"/>
          <a:stretch>
            <a:fillRect/>
          </a:stretch>
        </p:blipFill>
        <p:spPr>
          <a:xfrm>
            <a:off x="2080591" y="0"/>
            <a:ext cx="6441750" cy="6858000"/>
          </a:xfrm>
          <a:prstGeom prst="rect">
            <a:avLst/>
          </a:prstGeom>
        </p:spPr>
      </p:pic>
    </p:spTree>
    <p:extLst>
      <p:ext uri="{BB962C8B-B14F-4D97-AF65-F5344CB8AC3E}">
        <p14:creationId xmlns:p14="http://schemas.microsoft.com/office/powerpoint/2010/main" val="304254216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5297</TotalTime>
  <Words>1171</Words>
  <Application>Microsoft Office PowerPoint</Application>
  <PresentationFormat>Widescreen</PresentationFormat>
  <Paragraphs>82</Paragraphs>
  <Slides>19</Slides>
  <Notes>3</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19</vt:i4>
      </vt:variant>
    </vt:vector>
  </HeadingPairs>
  <TitlesOfParts>
    <vt:vector size="24" baseType="lpstr">
      <vt:lpstr>Arial</vt:lpstr>
      <vt:lpstr>Calibri</vt:lpstr>
      <vt:lpstr>Calibri Light</vt:lpstr>
      <vt:lpstr>Times New Roman</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sergio estivi</dc:creator>
  <cp:lastModifiedBy>sergio estivi</cp:lastModifiedBy>
  <cp:revision>15</cp:revision>
  <dcterms:created xsi:type="dcterms:W3CDTF">2023-01-12T14:52:48Z</dcterms:created>
  <dcterms:modified xsi:type="dcterms:W3CDTF">2023-01-23T10:27:22Z</dcterms:modified>
</cp:coreProperties>
</file>