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95" r:id="rId3"/>
    <p:sldId id="310" r:id="rId4"/>
    <p:sldId id="278" r:id="rId5"/>
    <p:sldId id="297" r:id="rId6"/>
    <p:sldId id="296" r:id="rId7"/>
    <p:sldId id="294" r:id="rId8"/>
    <p:sldId id="311" r:id="rId9"/>
    <p:sldId id="299" r:id="rId10"/>
    <p:sldId id="314" r:id="rId11"/>
    <p:sldId id="315" r:id="rId12"/>
    <p:sldId id="300" r:id="rId13"/>
    <p:sldId id="312" r:id="rId14"/>
    <p:sldId id="287" r:id="rId15"/>
    <p:sldId id="316" r:id="rId16"/>
    <p:sldId id="317" r:id="rId17"/>
    <p:sldId id="318" r:id="rId18"/>
    <p:sldId id="319" r:id="rId19"/>
    <p:sldId id="320" r:id="rId20"/>
    <p:sldId id="321" r:id="rId21"/>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8471"/>
    <a:srgbClr val="FA3CC1"/>
    <a:srgbClr val="9297B6"/>
    <a:srgbClr val="B5BB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740"/>
    <p:restoredTop sz="94670"/>
  </p:normalViewPr>
  <p:slideViewPr>
    <p:cSldViewPr snapToGrid="0" snapToObjects="1">
      <p:cViewPr varScale="1">
        <p:scale>
          <a:sx n="68" d="100"/>
          <a:sy n="68" d="100"/>
        </p:scale>
        <p:origin x="115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image" Target="../media/image6.png"/><Relationship Id="rId6" Type="http://schemas.openxmlformats.org/officeDocument/2006/relationships/image" Target="../media/image11.jpg"/><Relationship Id="rId5" Type="http://schemas.openxmlformats.org/officeDocument/2006/relationships/image" Target="../media/image10.png"/><Relationship Id="rId4" Type="http://schemas.openxmlformats.org/officeDocument/2006/relationships/image" Target="../media/image9.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image" Target="../media/image6.png"/><Relationship Id="rId6" Type="http://schemas.openxmlformats.org/officeDocument/2006/relationships/image" Target="../media/image11.jpg"/><Relationship Id="rId5" Type="http://schemas.openxmlformats.org/officeDocument/2006/relationships/image" Target="../media/image10.png"/><Relationship Id="rId4" Type="http://schemas.openxmlformats.org/officeDocument/2006/relationships/image" Target="../media/image9.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B08E53-2D77-554B-B09C-58E37CFBF070}" type="doc">
      <dgm:prSet loTypeId="urn:microsoft.com/office/officeart/2005/8/layout/target3" loCatId="" qsTypeId="urn:microsoft.com/office/officeart/2005/8/quickstyle/simple4" qsCatId="simple" csTypeId="urn:microsoft.com/office/officeart/2005/8/colors/accent1_2" csCatId="accent1" phldr="1"/>
      <dgm:spPr/>
      <dgm:t>
        <a:bodyPr/>
        <a:lstStyle/>
        <a:p>
          <a:endParaRPr lang="it-IT"/>
        </a:p>
      </dgm:t>
    </dgm:pt>
    <dgm:pt modelId="{07ADA311-C849-9243-8591-91F5542BF830}">
      <dgm:prSet phldrT="[Testo]" custT="1"/>
      <dgm:spPr/>
      <dgm:t>
        <a:bodyPr/>
        <a:lstStyle/>
        <a:p>
          <a:pPr algn="l"/>
          <a:r>
            <a:rPr lang="it-IT" sz="2000" dirty="0"/>
            <a:t>fase A                      </a:t>
          </a:r>
        </a:p>
        <a:p>
          <a:pPr algn="l"/>
          <a:r>
            <a:rPr lang="it-IT" sz="2000" b="1" i="0" cap="small" baseline="0" dirty="0">
              <a:latin typeface="ArialMT" charset="0"/>
            </a:rPr>
            <a:t>documento d’intenti </a:t>
          </a:r>
          <a:endParaRPr lang="it-IT" sz="2000" b="1" i="0" cap="small" baseline="0" dirty="0"/>
        </a:p>
      </dgm:t>
    </dgm:pt>
    <dgm:pt modelId="{F8D926E1-3F7F-5642-9BC5-4BF61DB1E6D1}" type="parTrans" cxnId="{6924867A-94CA-D642-8D43-7E932957C28F}">
      <dgm:prSet/>
      <dgm:spPr/>
      <dgm:t>
        <a:bodyPr/>
        <a:lstStyle/>
        <a:p>
          <a:endParaRPr lang="it-IT"/>
        </a:p>
      </dgm:t>
    </dgm:pt>
    <dgm:pt modelId="{167FA938-9DE8-B847-BDD5-04C978C846B5}" type="sibTrans" cxnId="{6924867A-94CA-D642-8D43-7E932957C28F}">
      <dgm:prSet/>
      <dgm:spPr/>
      <dgm:t>
        <a:bodyPr/>
        <a:lstStyle/>
        <a:p>
          <a:endParaRPr lang="it-IT"/>
        </a:p>
      </dgm:t>
    </dgm:pt>
    <dgm:pt modelId="{FB634A17-748A-BE43-8575-8B286E64E88C}">
      <dgm:prSet phldrT="[Testo]" custT="1"/>
      <dgm:spPr/>
      <dgm:t>
        <a:bodyPr/>
        <a:lstStyle/>
        <a:p>
          <a:pPr marL="57150" lvl="1" indent="0" algn="l" defTabSz="444500">
            <a:lnSpc>
              <a:spcPct val="90000"/>
            </a:lnSpc>
            <a:spcBef>
              <a:spcPct val="0"/>
            </a:spcBef>
            <a:spcAft>
              <a:spcPct val="15000"/>
            </a:spcAft>
            <a:buNone/>
          </a:pPr>
          <a:r>
            <a:rPr lang="it-IT" sz="1200" dirty="0"/>
            <a:t>condivisione di un Documento d’intenti contenente le motivazioni e gli obiettivi generali, stabiliti anche per il perseguimento degli obblighi cui all’articolo 4 della direttiva 2000/60/CE e delle direttive figlie, </a:t>
          </a:r>
          <a:r>
            <a:rPr lang="it-IT" sz="1200" dirty="0">
              <a:solidFill>
                <a:srgbClr val="FF0000"/>
              </a:solidFill>
            </a:rPr>
            <a:t>le </a:t>
          </a:r>
          <a:r>
            <a:rPr lang="it-IT" sz="1200" dirty="0" err="1">
              <a:solidFill>
                <a:srgbClr val="FF0000"/>
              </a:solidFill>
            </a:rPr>
            <a:t>criticita</a:t>
          </a:r>
          <a:r>
            <a:rPr lang="it-IT" sz="1200" dirty="0">
              <a:solidFill>
                <a:srgbClr val="FF0000"/>
              </a:solidFill>
            </a:rPr>
            <a:t>̀ specifiche oggetto </a:t>
          </a:r>
          <a:r>
            <a:rPr lang="it-IT" sz="1200" dirty="0"/>
            <a:t>del </a:t>
          </a:r>
          <a:r>
            <a:rPr lang="it-IT" sz="1200" dirty="0" err="1"/>
            <a:t>CdF</a:t>
          </a:r>
          <a:r>
            <a:rPr lang="it-IT" sz="1200" dirty="0"/>
            <a:t> e </a:t>
          </a:r>
          <a:r>
            <a:rPr lang="it-IT" sz="1200" dirty="0">
              <a:solidFill>
                <a:srgbClr val="FF0000"/>
              </a:solidFill>
            </a:rPr>
            <a:t>la metodologia di lavoro</a:t>
          </a:r>
          <a:r>
            <a:rPr lang="it-IT" sz="1200" dirty="0"/>
            <a:t>, condivisa tra gli attori che prendono parte al processo. La sottoscrizione di tale documento da parte dei soggetti interessati dà avvio all’attivazione del </a:t>
          </a:r>
          <a:r>
            <a:rPr lang="it-IT" sz="1200" dirty="0" err="1"/>
            <a:t>CdF</a:t>
          </a:r>
          <a:r>
            <a:rPr lang="it-IT" sz="1200" dirty="0"/>
            <a:t>;</a:t>
          </a:r>
        </a:p>
      </dgm:t>
    </dgm:pt>
    <dgm:pt modelId="{07C1F9EA-A408-0349-89A3-4DAFB02FA636}" type="parTrans" cxnId="{9C0E4226-2253-8F41-81BD-1B84BD88F311}">
      <dgm:prSet/>
      <dgm:spPr/>
      <dgm:t>
        <a:bodyPr/>
        <a:lstStyle/>
        <a:p>
          <a:endParaRPr lang="it-IT"/>
        </a:p>
      </dgm:t>
    </dgm:pt>
    <dgm:pt modelId="{1903A972-664F-6A4E-BDFD-8BADBFCA4088}" type="sibTrans" cxnId="{9C0E4226-2253-8F41-81BD-1B84BD88F311}">
      <dgm:prSet/>
      <dgm:spPr/>
      <dgm:t>
        <a:bodyPr/>
        <a:lstStyle/>
        <a:p>
          <a:endParaRPr lang="it-IT"/>
        </a:p>
      </dgm:t>
    </dgm:pt>
    <dgm:pt modelId="{71CDD1C1-FD7E-AE49-8626-4C1A64DF811C}">
      <dgm:prSet phldrT="[Testo]" custT="1"/>
      <dgm:spPr/>
      <dgm:t>
        <a:bodyPr/>
        <a:lstStyle/>
        <a:p>
          <a:pPr algn="l"/>
          <a:r>
            <a:rPr lang="it-IT" sz="2000" dirty="0"/>
            <a:t>fase B                      </a:t>
          </a:r>
        </a:p>
        <a:p>
          <a:pPr algn="l"/>
          <a:r>
            <a:rPr lang="it-IT" sz="2000" b="1" i="0" cap="small" baseline="0" dirty="0">
              <a:latin typeface="ArialMT" charset="0"/>
            </a:rPr>
            <a:t>analisi conoscitiva </a:t>
          </a:r>
        </a:p>
        <a:p>
          <a:pPr algn="l"/>
          <a:r>
            <a:rPr lang="it-IT" sz="2000" b="1" i="0" cap="small" baseline="0" dirty="0">
              <a:latin typeface="ArialMT" charset="0"/>
            </a:rPr>
            <a:t>integrata </a:t>
          </a:r>
          <a:endParaRPr lang="it-IT" sz="2000" b="1" i="0" cap="small" baseline="0" dirty="0"/>
        </a:p>
      </dgm:t>
    </dgm:pt>
    <dgm:pt modelId="{761237F0-2B92-8B49-967A-9FD115790B0B}" type="parTrans" cxnId="{940EF662-D568-024D-BD99-EF0353914CBF}">
      <dgm:prSet/>
      <dgm:spPr/>
      <dgm:t>
        <a:bodyPr/>
        <a:lstStyle/>
        <a:p>
          <a:endParaRPr lang="it-IT"/>
        </a:p>
      </dgm:t>
    </dgm:pt>
    <dgm:pt modelId="{38FB746F-F49F-8442-AF0F-D3D5FA0B6D69}" type="sibTrans" cxnId="{940EF662-D568-024D-BD99-EF0353914CBF}">
      <dgm:prSet/>
      <dgm:spPr/>
      <dgm:t>
        <a:bodyPr/>
        <a:lstStyle/>
        <a:p>
          <a:endParaRPr lang="it-IT"/>
        </a:p>
      </dgm:t>
    </dgm:pt>
    <dgm:pt modelId="{D677C5AB-44BC-7B41-B17F-21935B2EB328}">
      <dgm:prSet phldrT="[Testo]" custT="1"/>
      <dgm:spPr/>
      <dgm:t>
        <a:bodyPr/>
        <a:lstStyle/>
        <a:p>
          <a:pPr algn="l"/>
          <a:r>
            <a:rPr lang="it-IT" sz="2000" dirty="0"/>
            <a:t>fase C                      </a:t>
          </a:r>
        </a:p>
        <a:p>
          <a:pPr algn="l"/>
          <a:r>
            <a:rPr lang="it-IT" sz="2000" b="1" i="0" cap="small" dirty="0">
              <a:latin typeface="ArialMT" charset="0"/>
            </a:rPr>
            <a:t>documento</a:t>
          </a:r>
          <a:r>
            <a:rPr lang="it-IT" sz="2000" b="1" i="0" cap="small" baseline="0" dirty="0">
              <a:latin typeface="ArialMT" charset="0"/>
            </a:rPr>
            <a:t> </a:t>
          </a:r>
          <a:r>
            <a:rPr lang="it-IT" sz="2000" b="1" i="0" cap="small" baseline="0" dirty="0" err="1">
              <a:latin typeface="ArialMT" charset="0"/>
            </a:rPr>
            <a:t>stategico</a:t>
          </a:r>
          <a:endParaRPr lang="it-IT" sz="2000" b="1" i="0" cap="small" dirty="0"/>
        </a:p>
      </dgm:t>
    </dgm:pt>
    <dgm:pt modelId="{EB4962CA-85ED-6C4A-A305-FDFF34782D37}" type="parTrans" cxnId="{EC22C02A-A077-8849-945B-2555B983BA05}">
      <dgm:prSet/>
      <dgm:spPr/>
      <dgm:t>
        <a:bodyPr/>
        <a:lstStyle/>
        <a:p>
          <a:endParaRPr lang="it-IT"/>
        </a:p>
      </dgm:t>
    </dgm:pt>
    <dgm:pt modelId="{2ADFECEA-7149-FF4B-91E8-4CB9BFBF0AEC}" type="sibTrans" cxnId="{EC22C02A-A077-8849-945B-2555B983BA05}">
      <dgm:prSet/>
      <dgm:spPr/>
      <dgm:t>
        <a:bodyPr/>
        <a:lstStyle/>
        <a:p>
          <a:endParaRPr lang="it-IT"/>
        </a:p>
      </dgm:t>
    </dgm:pt>
    <dgm:pt modelId="{1B95FE60-FE52-414B-A2FC-8ABD61F5AEC4}">
      <dgm:prSet custT="1"/>
      <dgm:spPr/>
      <dgm:t>
        <a:bodyPr/>
        <a:lstStyle/>
        <a:p>
          <a:r>
            <a:rPr lang="it-IT" sz="1200" dirty="0"/>
            <a:t>messa a punto di una appropriata Analisi conoscitiva preliminare integrata sugli aspetti ambientali, sociali ed economici del territorio oggetto del </a:t>
          </a:r>
          <a:r>
            <a:rPr lang="it-IT" sz="1200" dirty="0" err="1"/>
            <a:t>CdF</a:t>
          </a:r>
          <a:r>
            <a:rPr lang="it-IT" sz="1200" dirty="0"/>
            <a:t>, come ad es.: la produzione di una monografia d’area o Dossier di caratterizzazione ambientale (inclusa un’analisi qualitativa delle principali funzioni ecologiche), territoriale e socio- economico (messa a sistema delle conoscenze), la raccolta dei Piani e Programmi (quadro programmatico), l’analisi preliminare sui portatori di interesse e le reti esistenti tra gli stessi. Tra le </a:t>
          </a:r>
          <a:r>
            <a:rPr lang="it-IT" sz="1200" dirty="0" err="1"/>
            <a:t>finalita</a:t>
          </a:r>
          <a:r>
            <a:rPr lang="it-IT" sz="1200" dirty="0"/>
            <a:t>̀ dell’analisi vi è la definizione e/o valorizzazione di obiettivi operativi, coerenti con gli obiettivi della pianificazione esistente, sui quali i sottoscrittori devono impegnarsi; </a:t>
          </a:r>
        </a:p>
      </dgm:t>
    </dgm:pt>
    <dgm:pt modelId="{27CCE7A5-BFFB-1E4A-BB4D-4ECCE5009705}" type="parTrans" cxnId="{DD08227D-6947-7A42-8FC1-678AC716ABB0}">
      <dgm:prSet/>
      <dgm:spPr/>
      <dgm:t>
        <a:bodyPr/>
        <a:lstStyle/>
        <a:p>
          <a:endParaRPr lang="it-IT"/>
        </a:p>
      </dgm:t>
    </dgm:pt>
    <dgm:pt modelId="{CF1A8B57-C572-3140-BDAD-6A3E79B58A76}" type="sibTrans" cxnId="{DD08227D-6947-7A42-8FC1-678AC716ABB0}">
      <dgm:prSet/>
      <dgm:spPr/>
      <dgm:t>
        <a:bodyPr/>
        <a:lstStyle/>
        <a:p>
          <a:endParaRPr lang="it-IT"/>
        </a:p>
      </dgm:t>
    </dgm:pt>
    <dgm:pt modelId="{136CC082-D5FD-8C4C-B87D-E941E65870E2}">
      <dgm:prSet phldrT="[Testo]" custT="1"/>
      <dgm:spPr/>
      <dgm:t>
        <a:bodyPr/>
        <a:lstStyle/>
        <a:p>
          <a:pPr algn="l"/>
          <a:r>
            <a:rPr lang="it-IT" sz="2000" dirty="0"/>
            <a:t>fase D                     </a:t>
          </a:r>
        </a:p>
        <a:p>
          <a:pPr algn="l"/>
          <a:r>
            <a:rPr lang="it-IT" sz="2000" b="1" i="0" cap="small" baseline="0" dirty="0">
              <a:latin typeface="ArialMT" charset="0"/>
            </a:rPr>
            <a:t>programma d’azione</a:t>
          </a:r>
          <a:endParaRPr lang="it-IT" sz="2000" b="1" i="0" cap="small" baseline="0" dirty="0"/>
        </a:p>
      </dgm:t>
    </dgm:pt>
    <dgm:pt modelId="{0C018D18-7DB9-384F-B767-ADD19A7BAB22}" type="parTrans" cxnId="{134EC06D-5452-A94C-B460-A9A87DB4638B}">
      <dgm:prSet/>
      <dgm:spPr/>
      <dgm:t>
        <a:bodyPr/>
        <a:lstStyle/>
        <a:p>
          <a:endParaRPr lang="it-IT"/>
        </a:p>
      </dgm:t>
    </dgm:pt>
    <dgm:pt modelId="{90DCC532-CBCB-404C-8548-1936D12EC348}" type="sibTrans" cxnId="{134EC06D-5452-A94C-B460-A9A87DB4638B}">
      <dgm:prSet/>
      <dgm:spPr/>
      <dgm:t>
        <a:bodyPr/>
        <a:lstStyle/>
        <a:p>
          <a:endParaRPr lang="it-IT"/>
        </a:p>
      </dgm:t>
    </dgm:pt>
    <dgm:pt modelId="{D05A63A2-A9F5-1846-BB8B-DF375150383D}">
      <dgm:prSet custT="1"/>
      <dgm:spPr/>
      <dgm:t>
        <a:bodyPr/>
        <a:lstStyle/>
        <a:p>
          <a:pPr marL="57150" lvl="1" indent="0" algn="l" defTabSz="311150">
            <a:lnSpc>
              <a:spcPct val="90000"/>
            </a:lnSpc>
            <a:spcBef>
              <a:spcPct val="0"/>
            </a:spcBef>
            <a:spcAft>
              <a:spcPct val="15000"/>
            </a:spcAft>
            <a:buNone/>
          </a:pPr>
          <a:r>
            <a:rPr lang="it-IT" sz="1200" dirty="0"/>
            <a:t>elaborazione di un Documento strategico che definisce lo scenario, riferito ad un orizzonte temporale di medio-lungo termine, che integri gli obiettivi della pianificazione di distretto e </a:t>
          </a:r>
          <a:r>
            <a:rPr lang="it-IT" sz="1200" dirty="0" err="1"/>
            <a:t>piu</a:t>
          </a:r>
          <a:r>
            <a:rPr lang="it-IT" sz="1200" dirty="0"/>
            <a:t>̀ in generale di area vasta, con le politiche di sviluppo locale del territorio; </a:t>
          </a:r>
        </a:p>
      </dgm:t>
    </dgm:pt>
    <dgm:pt modelId="{7760A69C-D2E3-2246-A6A4-AA0231783502}" type="parTrans" cxnId="{BFD488B1-3E96-8640-B773-BC7685CA00C6}">
      <dgm:prSet/>
      <dgm:spPr/>
      <dgm:t>
        <a:bodyPr/>
        <a:lstStyle/>
        <a:p>
          <a:endParaRPr lang="it-IT"/>
        </a:p>
      </dgm:t>
    </dgm:pt>
    <dgm:pt modelId="{21E9DC24-34F6-8D4F-BCD4-B8F64412F5FA}" type="sibTrans" cxnId="{BFD488B1-3E96-8640-B773-BC7685CA00C6}">
      <dgm:prSet/>
      <dgm:spPr/>
      <dgm:t>
        <a:bodyPr/>
        <a:lstStyle/>
        <a:p>
          <a:endParaRPr lang="it-IT"/>
        </a:p>
      </dgm:t>
    </dgm:pt>
    <dgm:pt modelId="{E2C94429-416F-9549-84DB-B14B4B93C491}">
      <dgm:prSet custT="1"/>
      <dgm:spPr/>
      <dgm:t>
        <a:bodyPr/>
        <a:lstStyle/>
        <a:p>
          <a:pPr marL="57150" lvl="1" indent="0" algn="l" defTabSz="311150">
            <a:lnSpc>
              <a:spcPct val="90000"/>
            </a:lnSpc>
            <a:spcBef>
              <a:spcPct val="0"/>
            </a:spcBef>
            <a:spcAft>
              <a:spcPct val="15000"/>
            </a:spcAft>
            <a:buNone/>
          </a:pPr>
          <a:r>
            <a:rPr lang="it-IT" sz="1200" dirty="0"/>
            <a:t>definizione di un Programma d’Azione (PA) con un orizzonte temporale ben definito e limitato (indicativamente di tre anni), alla scadenza del quale, sulla base delle risultanze del monitoraggio di cui al successivo punto 2.g), </a:t>
          </a:r>
          <a:r>
            <a:rPr lang="it-IT" sz="1200" dirty="0" err="1"/>
            <a:t>sara</a:t>
          </a:r>
          <a:r>
            <a:rPr lang="it-IT" sz="1200" dirty="0"/>
            <a:t>̀ eventualmente possibile aggiornare il contratto o approvare un nuovo PA. Il PA deve indicare oltre agli obiettivi per ogni azione anche gli attori interessati, i rispettivi obblighi e impegni, i tempi e le </a:t>
          </a:r>
          <a:r>
            <a:rPr lang="it-IT" sz="1200" dirty="0" err="1"/>
            <a:t>modalita</a:t>
          </a:r>
          <a:r>
            <a:rPr lang="it-IT" sz="1200" dirty="0"/>
            <a:t>̀ attuative, le risorse umane ed economiche necessarie, </a:t>
          </a:r>
          <a:r>
            <a:rPr lang="it-IT" sz="1200" dirty="0" err="1"/>
            <a:t>nonche</a:t>
          </a:r>
          <a:r>
            <a:rPr lang="it-IT" sz="1200" dirty="0"/>
            <a:t>́ la relativa copertura finanziaria.</a:t>
          </a:r>
        </a:p>
      </dgm:t>
    </dgm:pt>
    <dgm:pt modelId="{2573CC3C-CBA3-104B-BE76-4B81360A6C25}" type="sibTrans" cxnId="{984BD835-313A-494A-8D08-6B6BDE09E18D}">
      <dgm:prSet/>
      <dgm:spPr/>
      <dgm:t>
        <a:bodyPr/>
        <a:lstStyle/>
        <a:p>
          <a:endParaRPr lang="it-IT"/>
        </a:p>
      </dgm:t>
    </dgm:pt>
    <dgm:pt modelId="{D16315EC-E611-D442-AF99-F4327B9EEE04}" type="parTrans" cxnId="{984BD835-313A-494A-8D08-6B6BDE09E18D}">
      <dgm:prSet/>
      <dgm:spPr/>
      <dgm:t>
        <a:bodyPr/>
        <a:lstStyle/>
        <a:p>
          <a:endParaRPr lang="it-IT"/>
        </a:p>
      </dgm:t>
    </dgm:pt>
    <dgm:pt modelId="{A4445BB3-895F-9C41-9744-EF0E0D0C1E97}">
      <dgm:prSet custT="1"/>
      <dgm:spPr/>
      <dgm:t>
        <a:bodyPr/>
        <a:lstStyle/>
        <a:p>
          <a:pPr marL="57150" lvl="1" indent="0" algn="l" defTabSz="311150">
            <a:lnSpc>
              <a:spcPct val="90000"/>
            </a:lnSpc>
            <a:spcBef>
              <a:spcPct val="0"/>
            </a:spcBef>
            <a:spcAft>
              <a:spcPct val="15000"/>
            </a:spcAft>
            <a:buNone/>
          </a:pPr>
          <a:endParaRPr lang="it-IT" sz="1200" dirty="0"/>
        </a:p>
      </dgm:t>
    </dgm:pt>
    <dgm:pt modelId="{AE776838-775D-204E-A88A-E3FE852CFD07}" type="sibTrans" cxnId="{65F58183-3E6F-9F4A-84AD-2D3A38A6542F}">
      <dgm:prSet/>
      <dgm:spPr/>
      <dgm:t>
        <a:bodyPr/>
        <a:lstStyle/>
        <a:p>
          <a:endParaRPr lang="it-IT"/>
        </a:p>
      </dgm:t>
    </dgm:pt>
    <dgm:pt modelId="{EA6C5F8E-80B0-B544-AFC2-3AD180C3E16C}" type="parTrans" cxnId="{65F58183-3E6F-9F4A-84AD-2D3A38A6542F}">
      <dgm:prSet/>
      <dgm:spPr/>
      <dgm:t>
        <a:bodyPr/>
        <a:lstStyle/>
        <a:p>
          <a:endParaRPr lang="it-IT"/>
        </a:p>
      </dgm:t>
    </dgm:pt>
    <dgm:pt modelId="{34B1F6D0-2F69-214E-975D-0BA8765AC327}" type="pres">
      <dgm:prSet presAssocID="{6AB08E53-2D77-554B-B09C-58E37CFBF070}" presName="Name0" presStyleCnt="0">
        <dgm:presLayoutVars>
          <dgm:chMax val="7"/>
          <dgm:dir/>
          <dgm:animLvl val="lvl"/>
          <dgm:resizeHandles val="exact"/>
        </dgm:presLayoutVars>
      </dgm:prSet>
      <dgm:spPr/>
    </dgm:pt>
    <dgm:pt modelId="{142B678C-6DB1-BE47-99D9-471A908D1D40}" type="pres">
      <dgm:prSet presAssocID="{07ADA311-C849-9243-8591-91F5542BF830}" presName="circle1" presStyleLbl="node1" presStyleIdx="0" presStyleCnt="4" custLinFactNeighborY="363"/>
      <dgm:spPr/>
    </dgm:pt>
    <dgm:pt modelId="{1696B9AC-CFA6-3249-B44B-95CBDD439653}" type="pres">
      <dgm:prSet presAssocID="{07ADA311-C849-9243-8591-91F5542BF830}" presName="space" presStyleCnt="0"/>
      <dgm:spPr/>
    </dgm:pt>
    <dgm:pt modelId="{741C9627-E1C7-684D-871F-894CD952DF28}" type="pres">
      <dgm:prSet presAssocID="{07ADA311-C849-9243-8591-91F5542BF830}" presName="rect1" presStyleLbl="alignAcc1" presStyleIdx="0" presStyleCnt="4"/>
      <dgm:spPr/>
    </dgm:pt>
    <dgm:pt modelId="{3F9332A2-1F5C-6744-955E-2AEA384795B5}" type="pres">
      <dgm:prSet presAssocID="{71CDD1C1-FD7E-AE49-8626-4C1A64DF811C}" presName="vertSpace2" presStyleLbl="node1" presStyleIdx="0" presStyleCnt="4"/>
      <dgm:spPr/>
    </dgm:pt>
    <dgm:pt modelId="{00B001CA-61F9-CD48-8516-4AF06DD0426E}" type="pres">
      <dgm:prSet presAssocID="{71CDD1C1-FD7E-AE49-8626-4C1A64DF811C}" presName="circle2" presStyleLbl="node1" presStyleIdx="1" presStyleCnt="4"/>
      <dgm:spPr>
        <a:gradFill flip="none" rotWithShape="0">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dgm:spPr>
    </dgm:pt>
    <dgm:pt modelId="{31C48D1A-C3B4-EC4B-8793-5A965E95A5C0}" type="pres">
      <dgm:prSet presAssocID="{71CDD1C1-FD7E-AE49-8626-4C1A64DF811C}" presName="rect2" presStyleLbl="alignAcc1" presStyleIdx="1" presStyleCnt="4"/>
      <dgm:spPr/>
    </dgm:pt>
    <dgm:pt modelId="{0A6917F3-7B3B-AD44-B925-EDA295099E76}" type="pres">
      <dgm:prSet presAssocID="{D677C5AB-44BC-7B41-B17F-21935B2EB328}" presName="vertSpace3" presStyleLbl="node1" presStyleIdx="1" presStyleCnt="4"/>
      <dgm:spPr/>
    </dgm:pt>
    <dgm:pt modelId="{DE2932CC-BD5E-A449-8994-C8CB87006926}" type="pres">
      <dgm:prSet presAssocID="{D677C5AB-44BC-7B41-B17F-21935B2EB328}" presName="circle3" presStyleLbl="node1" presStyleIdx="2" presStyleCnt="4"/>
      <dgm:spPr>
        <a:gradFill flip="none" rotWithShape="0">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dgm:spPr>
    </dgm:pt>
    <dgm:pt modelId="{615DF757-D401-BA47-AC1A-693CB817F6FD}" type="pres">
      <dgm:prSet presAssocID="{D677C5AB-44BC-7B41-B17F-21935B2EB328}" presName="rect3" presStyleLbl="alignAcc1" presStyleIdx="2" presStyleCnt="4" custLinFactNeighborX="-147" custLinFactNeighborY="764"/>
      <dgm:spPr/>
    </dgm:pt>
    <dgm:pt modelId="{2492DC48-B7FD-B546-A49D-C380DF88EB08}" type="pres">
      <dgm:prSet presAssocID="{136CC082-D5FD-8C4C-B87D-E941E65870E2}" presName="vertSpace4" presStyleLbl="node1" presStyleIdx="2" presStyleCnt="4"/>
      <dgm:spPr/>
    </dgm:pt>
    <dgm:pt modelId="{023A4DEF-0938-9048-8C92-ED97747CF452}" type="pres">
      <dgm:prSet presAssocID="{136CC082-D5FD-8C4C-B87D-E941E65870E2}" presName="circle4" presStyleLbl="node1" presStyleIdx="3" presStyleCnt="4"/>
      <dgm:spPr>
        <a:gradFill flip="none" rotWithShape="0">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dgm:spPr>
    </dgm:pt>
    <dgm:pt modelId="{7939B208-D22D-2944-B6CF-1AA310A7ADC2}" type="pres">
      <dgm:prSet presAssocID="{136CC082-D5FD-8C4C-B87D-E941E65870E2}" presName="rect4" presStyleLbl="alignAcc1" presStyleIdx="3" presStyleCnt="4" custScaleY="114982"/>
      <dgm:spPr/>
    </dgm:pt>
    <dgm:pt modelId="{534DCEDF-2680-BE44-A319-E9C92249465C}" type="pres">
      <dgm:prSet presAssocID="{07ADA311-C849-9243-8591-91F5542BF830}" presName="rect1ParTx" presStyleLbl="alignAcc1" presStyleIdx="3" presStyleCnt="4">
        <dgm:presLayoutVars>
          <dgm:chMax val="1"/>
          <dgm:bulletEnabled val="1"/>
        </dgm:presLayoutVars>
      </dgm:prSet>
      <dgm:spPr/>
    </dgm:pt>
    <dgm:pt modelId="{AE64AB48-57E5-C146-91FA-B0AC09E7EBA6}" type="pres">
      <dgm:prSet presAssocID="{07ADA311-C849-9243-8591-91F5542BF830}" presName="rect1ChTx" presStyleLbl="alignAcc1" presStyleIdx="3" presStyleCnt="4" custScaleX="146520" custLinFactNeighborX="-16410" custLinFactNeighborY="1708">
        <dgm:presLayoutVars>
          <dgm:bulletEnabled val="1"/>
        </dgm:presLayoutVars>
      </dgm:prSet>
      <dgm:spPr/>
    </dgm:pt>
    <dgm:pt modelId="{973BDD8B-5279-3840-97A0-3D7A79498AE2}" type="pres">
      <dgm:prSet presAssocID="{71CDD1C1-FD7E-AE49-8626-4C1A64DF811C}" presName="rect2ParTx" presStyleLbl="alignAcc1" presStyleIdx="3" presStyleCnt="4">
        <dgm:presLayoutVars>
          <dgm:chMax val="1"/>
          <dgm:bulletEnabled val="1"/>
        </dgm:presLayoutVars>
      </dgm:prSet>
      <dgm:spPr/>
    </dgm:pt>
    <dgm:pt modelId="{B69D9558-CBD6-DE4C-8C42-49CDD4927918}" type="pres">
      <dgm:prSet presAssocID="{71CDD1C1-FD7E-AE49-8626-4C1A64DF811C}" presName="rect2ChTx" presStyleLbl="alignAcc1" presStyleIdx="3" presStyleCnt="4" custScaleX="162161" custLinFactNeighborX="-9289" custLinFactNeighborY="854">
        <dgm:presLayoutVars>
          <dgm:bulletEnabled val="1"/>
        </dgm:presLayoutVars>
      </dgm:prSet>
      <dgm:spPr/>
    </dgm:pt>
    <dgm:pt modelId="{AD8A42B7-5E15-884F-9A3B-79F3E21DFBDF}" type="pres">
      <dgm:prSet presAssocID="{D677C5AB-44BC-7B41-B17F-21935B2EB328}" presName="rect3ParTx" presStyleLbl="alignAcc1" presStyleIdx="3" presStyleCnt="4">
        <dgm:presLayoutVars>
          <dgm:chMax val="1"/>
          <dgm:bulletEnabled val="1"/>
        </dgm:presLayoutVars>
      </dgm:prSet>
      <dgm:spPr/>
    </dgm:pt>
    <dgm:pt modelId="{784060C1-223F-B049-BE74-346B90557D0E}" type="pres">
      <dgm:prSet presAssocID="{D677C5AB-44BC-7B41-B17F-21935B2EB328}" presName="rect3ChTx" presStyleLbl="alignAcc1" presStyleIdx="3" presStyleCnt="4" custScaleX="147492" custLinFactNeighborX="-16411" custLinFactNeighborY="-10249">
        <dgm:presLayoutVars>
          <dgm:bulletEnabled val="1"/>
        </dgm:presLayoutVars>
      </dgm:prSet>
      <dgm:spPr/>
    </dgm:pt>
    <dgm:pt modelId="{13543E4F-E33B-2449-B0DD-CEF6E85341FA}" type="pres">
      <dgm:prSet presAssocID="{136CC082-D5FD-8C4C-B87D-E941E65870E2}" presName="rect4ParTx" presStyleLbl="alignAcc1" presStyleIdx="3" presStyleCnt="4">
        <dgm:presLayoutVars>
          <dgm:chMax val="1"/>
          <dgm:bulletEnabled val="1"/>
        </dgm:presLayoutVars>
      </dgm:prSet>
      <dgm:spPr/>
    </dgm:pt>
    <dgm:pt modelId="{4A01A059-B5BE-1A42-A773-848D17B2CFA6}" type="pres">
      <dgm:prSet presAssocID="{136CC082-D5FD-8C4C-B87D-E941E65870E2}" presName="rect4ChTx" presStyleLbl="alignAcc1" presStyleIdx="3" presStyleCnt="4" custScaleX="146904" custLinFactNeighborX="-16703" custLinFactNeighborY="-854">
        <dgm:presLayoutVars>
          <dgm:bulletEnabled val="1"/>
        </dgm:presLayoutVars>
      </dgm:prSet>
      <dgm:spPr/>
    </dgm:pt>
  </dgm:ptLst>
  <dgm:cxnLst>
    <dgm:cxn modelId="{8EDAE91A-F7D6-0140-A2ED-C20ED0C73E85}" type="presOf" srcId="{136CC082-D5FD-8C4C-B87D-E941E65870E2}" destId="{7939B208-D22D-2944-B6CF-1AA310A7ADC2}" srcOrd="0" destOrd="0" presId="urn:microsoft.com/office/officeart/2005/8/layout/target3"/>
    <dgm:cxn modelId="{9C0E4226-2253-8F41-81BD-1B84BD88F311}" srcId="{07ADA311-C849-9243-8591-91F5542BF830}" destId="{FB634A17-748A-BE43-8575-8B286E64E88C}" srcOrd="0" destOrd="0" parTransId="{07C1F9EA-A408-0349-89A3-4DAFB02FA636}" sibTransId="{1903A972-664F-6A4E-BDFD-8BADBFCA4088}"/>
    <dgm:cxn modelId="{EC22C02A-A077-8849-945B-2555B983BA05}" srcId="{6AB08E53-2D77-554B-B09C-58E37CFBF070}" destId="{D677C5AB-44BC-7B41-B17F-21935B2EB328}" srcOrd="2" destOrd="0" parTransId="{EB4962CA-85ED-6C4A-A305-FDFF34782D37}" sibTransId="{2ADFECEA-7149-FF4B-91E8-4CB9BFBF0AEC}"/>
    <dgm:cxn modelId="{6EAF2234-019A-B944-8B33-2C3FE34B1390}" type="presOf" srcId="{1B95FE60-FE52-414B-A2FC-8ABD61F5AEC4}" destId="{B69D9558-CBD6-DE4C-8C42-49CDD4927918}" srcOrd="0" destOrd="0" presId="urn:microsoft.com/office/officeart/2005/8/layout/target3"/>
    <dgm:cxn modelId="{984BD835-313A-494A-8D08-6B6BDE09E18D}" srcId="{136CC082-D5FD-8C4C-B87D-E941E65870E2}" destId="{E2C94429-416F-9549-84DB-B14B4B93C491}" srcOrd="0" destOrd="0" parTransId="{D16315EC-E611-D442-AF99-F4327B9EEE04}" sibTransId="{2573CC3C-CBA3-104B-BE76-4B81360A6C25}"/>
    <dgm:cxn modelId="{58FA195B-C3F1-2143-B65B-CA7E46569F9F}" type="presOf" srcId="{D677C5AB-44BC-7B41-B17F-21935B2EB328}" destId="{615DF757-D401-BA47-AC1A-693CB817F6FD}" srcOrd="0" destOrd="0" presId="urn:microsoft.com/office/officeart/2005/8/layout/target3"/>
    <dgm:cxn modelId="{6E8A6C5F-11F7-D94F-8CD2-76E247CB114B}" type="presOf" srcId="{71CDD1C1-FD7E-AE49-8626-4C1A64DF811C}" destId="{973BDD8B-5279-3840-97A0-3D7A79498AE2}" srcOrd="1" destOrd="0" presId="urn:microsoft.com/office/officeart/2005/8/layout/target3"/>
    <dgm:cxn modelId="{940EF662-D568-024D-BD99-EF0353914CBF}" srcId="{6AB08E53-2D77-554B-B09C-58E37CFBF070}" destId="{71CDD1C1-FD7E-AE49-8626-4C1A64DF811C}" srcOrd="1" destOrd="0" parTransId="{761237F0-2B92-8B49-967A-9FD115790B0B}" sibTransId="{38FB746F-F49F-8442-AF0F-D3D5FA0B6D69}"/>
    <dgm:cxn modelId="{6C0D8E4A-1BB9-0C47-9C96-E1E9F7F78A74}" type="presOf" srcId="{D05A63A2-A9F5-1846-BB8B-DF375150383D}" destId="{784060C1-223F-B049-BE74-346B90557D0E}" srcOrd="0" destOrd="0" presId="urn:microsoft.com/office/officeart/2005/8/layout/target3"/>
    <dgm:cxn modelId="{134EC06D-5452-A94C-B460-A9A87DB4638B}" srcId="{6AB08E53-2D77-554B-B09C-58E37CFBF070}" destId="{136CC082-D5FD-8C4C-B87D-E941E65870E2}" srcOrd="3" destOrd="0" parTransId="{0C018D18-7DB9-384F-B767-ADD19A7BAB22}" sibTransId="{90DCC532-CBCB-404C-8548-1936D12EC348}"/>
    <dgm:cxn modelId="{6924867A-94CA-D642-8D43-7E932957C28F}" srcId="{6AB08E53-2D77-554B-B09C-58E37CFBF070}" destId="{07ADA311-C849-9243-8591-91F5542BF830}" srcOrd="0" destOrd="0" parTransId="{F8D926E1-3F7F-5642-9BC5-4BF61DB1E6D1}" sibTransId="{167FA938-9DE8-B847-BDD5-04C978C846B5}"/>
    <dgm:cxn modelId="{DD08227D-6947-7A42-8FC1-678AC716ABB0}" srcId="{71CDD1C1-FD7E-AE49-8626-4C1A64DF811C}" destId="{1B95FE60-FE52-414B-A2FC-8ABD61F5AEC4}" srcOrd="0" destOrd="0" parTransId="{27CCE7A5-BFFB-1E4A-BB4D-4ECCE5009705}" sibTransId="{CF1A8B57-C572-3140-BDAD-6A3E79B58A76}"/>
    <dgm:cxn modelId="{65F58183-3E6F-9F4A-84AD-2D3A38A6542F}" srcId="{136CC082-D5FD-8C4C-B87D-E941E65870E2}" destId="{A4445BB3-895F-9C41-9744-EF0E0D0C1E97}" srcOrd="1" destOrd="0" parTransId="{EA6C5F8E-80B0-B544-AFC2-3AD180C3E16C}" sibTransId="{AE776838-775D-204E-A88A-E3FE852CFD07}"/>
    <dgm:cxn modelId="{0B1C039F-F552-A642-94DC-9DE28EE7F87A}" type="presOf" srcId="{E2C94429-416F-9549-84DB-B14B4B93C491}" destId="{4A01A059-B5BE-1A42-A773-848D17B2CFA6}" srcOrd="0" destOrd="0" presId="urn:microsoft.com/office/officeart/2005/8/layout/target3"/>
    <dgm:cxn modelId="{E98BD5A0-7CC2-6B4F-955D-4E26B98783F5}" type="presOf" srcId="{6AB08E53-2D77-554B-B09C-58E37CFBF070}" destId="{34B1F6D0-2F69-214E-975D-0BA8765AC327}" srcOrd="0" destOrd="0" presId="urn:microsoft.com/office/officeart/2005/8/layout/target3"/>
    <dgm:cxn modelId="{992164AC-8F8A-2641-9C28-3644B67AC56E}" type="presOf" srcId="{FB634A17-748A-BE43-8575-8B286E64E88C}" destId="{AE64AB48-57E5-C146-91FA-B0AC09E7EBA6}" srcOrd="0" destOrd="0" presId="urn:microsoft.com/office/officeart/2005/8/layout/target3"/>
    <dgm:cxn modelId="{BFD488B1-3E96-8640-B773-BC7685CA00C6}" srcId="{D677C5AB-44BC-7B41-B17F-21935B2EB328}" destId="{D05A63A2-A9F5-1846-BB8B-DF375150383D}" srcOrd="0" destOrd="0" parTransId="{7760A69C-D2E3-2246-A6A4-AA0231783502}" sibTransId="{21E9DC24-34F6-8D4F-BCD4-B8F64412F5FA}"/>
    <dgm:cxn modelId="{4A05FCD1-183F-954C-A683-7175504E725D}" type="presOf" srcId="{07ADA311-C849-9243-8591-91F5542BF830}" destId="{534DCEDF-2680-BE44-A319-E9C92249465C}" srcOrd="1" destOrd="0" presId="urn:microsoft.com/office/officeart/2005/8/layout/target3"/>
    <dgm:cxn modelId="{35ED43D2-260F-894E-8F59-5F2AA90DD986}" type="presOf" srcId="{136CC082-D5FD-8C4C-B87D-E941E65870E2}" destId="{13543E4F-E33B-2449-B0DD-CEF6E85341FA}" srcOrd="1" destOrd="0" presId="urn:microsoft.com/office/officeart/2005/8/layout/target3"/>
    <dgm:cxn modelId="{471197D7-5951-004A-8277-1E1C24CC3F99}" type="presOf" srcId="{07ADA311-C849-9243-8591-91F5542BF830}" destId="{741C9627-E1C7-684D-871F-894CD952DF28}" srcOrd="0" destOrd="0" presId="urn:microsoft.com/office/officeart/2005/8/layout/target3"/>
    <dgm:cxn modelId="{AA4033EF-D53E-F34D-B799-9A1B3EC6D7BA}" type="presOf" srcId="{D677C5AB-44BC-7B41-B17F-21935B2EB328}" destId="{AD8A42B7-5E15-884F-9A3B-79F3E21DFBDF}" srcOrd="1" destOrd="0" presId="urn:microsoft.com/office/officeart/2005/8/layout/target3"/>
    <dgm:cxn modelId="{90F7ADF2-7880-BB44-A165-2CC3250F8AB3}" type="presOf" srcId="{71CDD1C1-FD7E-AE49-8626-4C1A64DF811C}" destId="{31C48D1A-C3B4-EC4B-8793-5A965E95A5C0}" srcOrd="0" destOrd="0" presId="urn:microsoft.com/office/officeart/2005/8/layout/target3"/>
    <dgm:cxn modelId="{4E0071FF-0CAE-5544-AA89-9BF9BA74B5A8}" type="presOf" srcId="{A4445BB3-895F-9C41-9744-EF0E0D0C1E97}" destId="{4A01A059-B5BE-1A42-A773-848D17B2CFA6}" srcOrd="0" destOrd="1" presId="urn:microsoft.com/office/officeart/2005/8/layout/target3"/>
    <dgm:cxn modelId="{5436064A-5A10-5F4A-8731-52F175582D16}" type="presParOf" srcId="{34B1F6D0-2F69-214E-975D-0BA8765AC327}" destId="{142B678C-6DB1-BE47-99D9-471A908D1D40}" srcOrd="0" destOrd="0" presId="urn:microsoft.com/office/officeart/2005/8/layout/target3"/>
    <dgm:cxn modelId="{4512A54E-6B3B-3A4B-B5D8-14739373FEDF}" type="presParOf" srcId="{34B1F6D0-2F69-214E-975D-0BA8765AC327}" destId="{1696B9AC-CFA6-3249-B44B-95CBDD439653}" srcOrd="1" destOrd="0" presId="urn:microsoft.com/office/officeart/2005/8/layout/target3"/>
    <dgm:cxn modelId="{47359FD8-4C2A-8646-817D-1330629FF9E6}" type="presParOf" srcId="{34B1F6D0-2F69-214E-975D-0BA8765AC327}" destId="{741C9627-E1C7-684D-871F-894CD952DF28}" srcOrd="2" destOrd="0" presId="urn:microsoft.com/office/officeart/2005/8/layout/target3"/>
    <dgm:cxn modelId="{748BB7E1-0582-A945-8CCA-28B4F849A536}" type="presParOf" srcId="{34B1F6D0-2F69-214E-975D-0BA8765AC327}" destId="{3F9332A2-1F5C-6744-955E-2AEA384795B5}" srcOrd="3" destOrd="0" presId="urn:microsoft.com/office/officeart/2005/8/layout/target3"/>
    <dgm:cxn modelId="{53DD1B2D-9C22-A640-95DE-43E8D54744FA}" type="presParOf" srcId="{34B1F6D0-2F69-214E-975D-0BA8765AC327}" destId="{00B001CA-61F9-CD48-8516-4AF06DD0426E}" srcOrd="4" destOrd="0" presId="urn:microsoft.com/office/officeart/2005/8/layout/target3"/>
    <dgm:cxn modelId="{7ADB6CA3-C8A8-E644-BCBE-07B45A3B5F67}" type="presParOf" srcId="{34B1F6D0-2F69-214E-975D-0BA8765AC327}" destId="{31C48D1A-C3B4-EC4B-8793-5A965E95A5C0}" srcOrd="5" destOrd="0" presId="urn:microsoft.com/office/officeart/2005/8/layout/target3"/>
    <dgm:cxn modelId="{8F345ED6-C253-3044-81CA-42A4A72B35D0}" type="presParOf" srcId="{34B1F6D0-2F69-214E-975D-0BA8765AC327}" destId="{0A6917F3-7B3B-AD44-B925-EDA295099E76}" srcOrd="6" destOrd="0" presId="urn:microsoft.com/office/officeart/2005/8/layout/target3"/>
    <dgm:cxn modelId="{14B07686-1E0D-E04A-B425-79108E7996EF}" type="presParOf" srcId="{34B1F6D0-2F69-214E-975D-0BA8765AC327}" destId="{DE2932CC-BD5E-A449-8994-C8CB87006926}" srcOrd="7" destOrd="0" presId="urn:microsoft.com/office/officeart/2005/8/layout/target3"/>
    <dgm:cxn modelId="{14AD15DB-832A-F049-BB72-37A62EED6025}" type="presParOf" srcId="{34B1F6D0-2F69-214E-975D-0BA8765AC327}" destId="{615DF757-D401-BA47-AC1A-693CB817F6FD}" srcOrd="8" destOrd="0" presId="urn:microsoft.com/office/officeart/2005/8/layout/target3"/>
    <dgm:cxn modelId="{A1CB9924-02B3-0142-B061-C9242030C9AB}" type="presParOf" srcId="{34B1F6D0-2F69-214E-975D-0BA8765AC327}" destId="{2492DC48-B7FD-B546-A49D-C380DF88EB08}" srcOrd="9" destOrd="0" presId="urn:microsoft.com/office/officeart/2005/8/layout/target3"/>
    <dgm:cxn modelId="{C8A52F2D-7F78-0C41-A84F-5612E9563E21}" type="presParOf" srcId="{34B1F6D0-2F69-214E-975D-0BA8765AC327}" destId="{023A4DEF-0938-9048-8C92-ED97747CF452}" srcOrd="10" destOrd="0" presId="urn:microsoft.com/office/officeart/2005/8/layout/target3"/>
    <dgm:cxn modelId="{4B28371D-6FCC-1D48-A0E0-10AC05167F79}" type="presParOf" srcId="{34B1F6D0-2F69-214E-975D-0BA8765AC327}" destId="{7939B208-D22D-2944-B6CF-1AA310A7ADC2}" srcOrd="11" destOrd="0" presId="urn:microsoft.com/office/officeart/2005/8/layout/target3"/>
    <dgm:cxn modelId="{07562DD4-D97F-3A44-9329-AAE6F7ED29F5}" type="presParOf" srcId="{34B1F6D0-2F69-214E-975D-0BA8765AC327}" destId="{534DCEDF-2680-BE44-A319-E9C92249465C}" srcOrd="12" destOrd="0" presId="urn:microsoft.com/office/officeart/2005/8/layout/target3"/>
    <dgm:cxn modelId="{1318B2B1-6513-9B4C-A022-16BF0E6CB798}" type="presParOf" srcId="{34B1F6D0-2F69-214E-975D-0BA8765AC327}" destId="{AE64AB48-57E5-C146-91FA-B0AC09E7EBA6}" srcOrd="13" destOrd="0" presId="urn:microsoft.com/office/officeart/2005/8/layout/target3"/>
    <dgm:cxn modelId="{315707E3-C135-2441-810F-4D86FDAF053F}" type="presParOf" srcId="{34B1F6D0-2F69-214E-975D-0BA8765AC327}" destId="{973BDD8B-5279-3840-97A0-3D7A79498AE2}" srcOrd="14" destOrd="0" presId="urn:microsoft.com/office/officeart/2005/8/layout/target3"/>
    <dgm:cxn modelId="{4F0386B7-EFB2-E844-B6FA-C92BE74E88F7}" type="presParOf" srcId="{34B1F6D0-2F69-214E-975D-0BA8765AC327}" destId="{B69D9558-CBD6-DE4C-8C42-49CDD4927918}" srcOrd="15" destOrd="0" presId="urn:microsoft.com/office/officeart/2005/8/layout/target3"/>
    <dgm:cxn modelId="{0D34097E-5317-E24C-995A-120C1588E863}" type="presParOf" srcId="{34B1F6D0-2F69-214E-975D-0BA8765AC327}" destId="{AD8A42B7-5E15-884F-9A3B-79F3E21DFBDF}" srcOrd="16" destOrd="0" presId="urn:microsoft.com/office/officeart/2005/8/layout/target3"/>
    <dgm:cxn modelId="{CB7590F2-7AAF-E141-BE09-58D31B57CFE4}" type="presParOf" srcId="{34B1F6D0-2F69-214E-975D-0BA8765AC327}" destId="{784060C1-223F-B049-BE74-346B90557D0E}" srcOrd="17" destOrd="0" presId="urn:microsoft.com/office/officeart/2005/8/layout/target3"/>
    <dgm:cxn modelId="{8CC58029-6018-A047-B4D6-A93D3105A711}" type="presParOf" srcId="{34B1F6D0-2F69-214E-975D-0BA8765AC327}" destId="{13543E4F-E33B-2449-B0DD-CEF6E85341FA}" srcOrd="18" destOrd="0" presId="urn:microsoft.com/office/officeart/2005/8/layout/target3"/>
    <dgm:cxn modelId="{731301F2-DCF7-CC42-8E8E-36B0490C632B}" type="presParOf" srcId="{34B1F6D0-2F69-214E-975D-0BA8765AC327}" destId="{4A01A059-B5BE-1A42-A773-848D17B2CFA6}" srcOrd="19"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57FCA5-50AF-6B46-AE01-0220826B585F}" type="doc">
      <dgm:prSet loTypeId="urn:microsoft.com/office/officeart/2008/layout/CircularPictureCallout" loCatId="" qsTypeId="urn:microsoft.com/office/officeart/2005/8/quickstyle/simple4" qsCatId="simple" csTypeId="urn:microsoft.com/office/officeart/2005/8/colors/accent1_2" csCatId="accent1" phldr="1"/>
      <dgm:spPr/>
      <dgm:t>
        <a:bodyPr/>
        <a:lstStyle/>
        <a:p>
          <a:endParaRPr lang="it-IT"/>
        </a:p>
      </dgm:t>
    </dgm:pt>
    <dgm:pt modelId="{691A5A14-888A-A74F-980A-368B5683774F}">
      <dgm:prSet custT="1"/>
      <dgm:spPr/>
      <dgm:t>
        <a:bodyPr/>
        <a:lstStyle/>
        <a:p>
          <a:r>
            <a:rPr lang="it-IT" sz="3600" b="1" i="1" dirty="0">
              <a:solidFill>
                <a:schemeClr val="bg1"/>
              </a:solidFill>
            </a:rPr>
            <a:t>CONTRATTO DI </a:t>
          </a:r>
        </a:p>
        <a:p>
          <a:r>
            <a:rPr lang="it-IT" sz="3600" b="1" i="1" dirty="0">
              <a:solidFill>
                <a:schemeClr val="bg1"/>
              </a:solidFill>
            </a:rPr>
            <a:t>PAESAGGIO, FIUMI E COSTA </a:t>
          </a:r>
          <a:br>
            <a:rPr lang="it-IT" sz="3600" b="1" i="1" dirty="0">
              <a:solidFill>
                <a:schemeClr val="bg1"/>
              </a:solidFill>
            </a:rPr>
          </a:br>
          <a:r>
            <a:rPr lang="it-IT" sz="3600" b="1" i="1" dirty="0">
              <a:solidFill>
                <a:schemeClr val="bg1"/>
              </a:solidFill>
            </a:rPr>
            <a:t>ETRUSCO-ROMANO</a:t>
          </a:r>
        </a:p>
        <a:p>
          <a:endParaRPr lang="it-IT" sz="3600" b="1" i="1" dirty="0">
            <a:solidFill>
              <a:schemeClr val="bg1"/>
            </a:solidFill>
          </a:endParaRPr>
        </a:p>
        <a:p>
          <a:r>
            <a:rPr lang="it-IT" sz="6000" b="1" dirty="0">
              <a:solidFill>
                <a:schemeClr val="bg1"/>
              </a:solidFill>
            </a:rPr>
            <a:t>Obiettivi </a:t>
          </a:r>
          <a:br>
            <a:rPr lang="it-IT" sz="3600" b="1" dirty="0">
              <a:solidFill>
                <a:schemeClr val="bg1"/>
              </a:solidFill>
            </a:rPr>
          </a:br>
          <a:br>
            <a:rPr lang="it-IT" sz="3600" b="1" i="1" dirty="0">
              <a:solidFill>
                <a:schemeClr val="bg1"/>
              </a:solidFill>
            </a:rPr>
          </a:br>
          <a:endParaRPr lang="it-IT" sz="3600" dirty="0">
            <a:solidFill>
              <a:schemeClr val="bg1"/>
            </a:solidFill>
          </a:endParaRPr>
        </a:p>
      </dgm:t>
    </dgm:pt>
    <dgm:pt modelId="{2D959078-0E68-2F44-94B1-478DC7DDAB12}" type="parTrans" cxnId="{20121C66-374E-0446-BCAA-3EDA15CA884F}">
      <dgm:prSet/>
      <dgm:spPr/>
      <dgm:t>
        <a:bodyPr/>
        <a:lstStyle/>
        <a:p>
          <a:endParaRPr lang="it-IT"/>
        </a:p>
      </dgm:t>
    </dgm:pt>
    <dgm:pt modelId="{236D115E-0799-F948-8986-89744A37EDE6}" type="sibTrans" cxnId="{20121C66-374E-0446-BCAA-3EDA15CA884F}">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dgm:spPr>
      <dgm:t>
        <a:bodyPr/>
        <a:lstStyle/>
        <a:p>
          <a:endParaRPr lang="it-IT"/>
        </a:p>
      </dgm:t>
    </dgm:pt>
    <dgm:pt modelId="{92D80FC0-CF8F-7646-B531-33B6BEB2985D}">
      <dgm:prSet phldrT="[Testo]"/>
      <dgm:spPr/>
      <dgm:t>
        <a:bodyPr/>
        <a:lstStyle/>
        <a:p>
          <a:r>
            <a:rPr lang="it-IT" dirty="0" err="1"/>
            <a:t>asset</a:t>
          </a:r>
          <a:r>
            <a:rPr lang="it-IT" dirty="0"/>
            <a:t>  PAESAGGIO E NATURALITA'</a:t>
          </a:r>
        </a:p>
      </dgm:t>
    </dgm:pt>
    <dgm:pt modelId="{8E5B8D80-5307-7E40-9AF6-F5D17929F75C}" type="parTrans" cxnId="{66EB7E49-FABE-5342-A47A-317B6871C51B}">
      <dgm:prSet/>
      <dgm:spPr/>
      <dgm:t>
        <a:bodyPr/>
        <a:lstStyle/>
        <a:p>
          <a:endParaRPr lang="it-IT"/>
        </a:p>
      </dgm:t>
    </dgm:pt>
    <dgm:pt modelId="{A60D6058-E105-CC46-8202-A660C773D1A5}" type="sibTrans" cxnId="{66EB7E49-FABE-5342-A47A-317B6871C51B}">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13000" r="-13000"/>
          </a:stretch>
        </a:blipFill>
      </dgm:spPr>
      <dgm:t>
        <a:bodyPr/>
        <a:lstStyle/>
        <a:p>
          <a:endParaRPr lang="it-IT"/>
        </a:p>
      </dgm:t>
    </dgm:pt>
    <dgm:pt modelId="{33BB1484-302E-6E4B-8101-EDEE2FABBEEC}">
      <dgm:prSet phldrT="[Testo]"/>
      <dgm:spPr/>
      <dgm:t>
        <a:bodyPr/>
        <a:lstStyle/>
        <a:p>
          <a:r>
            <a:rPr lang="it-IT" dirty="0" err="1"/>
            <a:t>asset</a:t>
          </a:r>
          <a:r>
            <a:rPr lang="it-IT" dirty="0"/>
            <a:t> ACQUE</a:t>
          </a:r>
        </a:p>
      </dgm:t>
    </dgm:pt>
    <dgm:pt modelId="{E6D63D29-7A4F-5945-8DAE-1C65866CC6D8}" type="parTrans" cxnId="{E2BD0876-7B55-9249-BE62-7DAD3314DFAB}">
      <dgm:prSet/>
      <dgm:spPr/>
      <dgm:t>
        <a:bodyPr/>
        <a:lstStyle/>
        <a:p>
          <a:endParaRPr lang="it-IT"/>
        </a:p>
      </dgm:t>
    </dgm:pt>
    <dgm:pt modelId="{0B29DF02-F095-1B48-876A-FDF2208E674C}" type="sibTrans" cxnId="{E2BD0876-7B55-9249-BE62-7DAD3314DFAB}">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t="-3000" b="-3000"/>
          </a:stretch>
        </a:blipFill>
      </dgm:spPr>
      <dgm:t>
        <a:bodyPr/>
        <a:lstStyle/>
        <a:p>
          <a:endParaRPr lang="it-IT"/>
        </a:p>
      </dgm:t>
    </dgm:pt>
    <dgm:pt modelId="{607274D6-A559-5549-8D1E-00090F3EE120}">
      <dgm:prSet phldrT="[Testo]"/>
      <dgm:spPr/>
      <dgm:t>
        <a:bodyPr/>
        <a:lstStyle/>
        <a:p>
          <a:r>
            <a:rPr lang="it-IT" dirty="0" err="1"/>
            <a:t>asset</a:t>
          </a:r>
          <a:r>
            <a:rPr lang="it-IT" dirty="0"/>
            <a:t> AGRICOLTURA DI QUALITA'</a:t>
          </a:r>
        </a:p>
      </dgm:t>
    </dgm:pt>
    <dgm:pt modelId="{431E9A14-6BAA-1248-91D7-1CD81D22047D}" type="parTrans" cxnId="{184857FF-6809-484A-835B-695DA4721F97}">
      <dgm:prSet/>
      <dgm:spPr/>
      <dgm:t>
        <a:bodyPr/>
        <a:lstStyle/>
        <a:p>
          <a:endParaRPr lang="it-IT"/>
        </a:p>
      </dgm:t>
    </dgm:pt>
    <dgm:pt modelId="{0135DEB8-13B2-0F41-99D4-7427F75BFA82}" type="sibTrans" cxnId="{184857FF-6809-484A-835B-695DA4721F97}">
      <dgm:prSet/>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t>
        <a:bodyPr/>
        <a:lstStyle/>
        <a:p>
          <a:endParaRPr lang="it-IT"/>
        </a:p>
      </dgm:t>
    </dgm:pt>
    <dgm:pt modelId="{427F02F3-44E3-E243-883D-B898414F27A9}">
      <dgm:prSet phldrT="[Testo]"/>
      <dgm:spPr/>
      <dgm:t>
        <a:bodyPr/>
        <a:lstStyle/>
        <a:p>
          <a:r>
            <a:rPr lang="it-IT" dirty="0" err="1"/>
            <a:t>asset</a:t>
          </a:r>
          <a:r>
            <a:rPr lang="it-IT" dirty="0"/>
            <a:t> TECNOLOGICO</a:t>
          </a:r>
        </a:p>
      </dgm:t>
    </dgm:pt>
    <dgm:pt modelId="{9C67AC85-36E9-C449-88F9-041A094CC221}" type="parTrans" cxnId="{5466677C-387B-C347-A12D-1FD5C506DD8D}">
      <dgm:prSet/>
      <dgm:spPr/>
      <dgm:t>
        <a:bodyPr/>
        <a:lstStyle/>
        <a:p>
          <a:endParaRPr lang="it-IT"/>
        </a:p>
      </dgm:t>
    </dgm:pt>
    <dgm:pt modelId="{DEF95154-DBBD-D044-A2A0-1E2F8C4E82D7}" type="sibTrans" cxnId="{5466677C-387B-C347-A12D-1FD5C506DD8D}">
      <dgm:prSet/>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t>
        <a:bodyPr/>
        <a:lstStyle/>
        <a:p>
          <a:endParaRPr lang="it-IT"/>
        </a:p>
      </dgm:t>
    </dgm:pt>
    <dgm:pt modelId="{A5E945B3-BCF5-5D4B-B4DA-B041BF5743DE}">
      <dgm:prSet phldrT="[Testo]"/>
      <dgm:spPr/>
      <dgm:t>
        <a:bodyPr/>
        <a:lstStyle/>
        <a:p>
          <a:r>
            <a:rPr lang="it-IT" dirty="0" err="1"/>
            <a:t>asset</a:t>
          </a:r>
          <a:r>
            <a:rPr lang="it-IT" dirty="0"/>
            <a:t> CITTADINANZA ATTIVA E VALORIZZAZIONE</a:t>
          </a:r>
        </a:p>
      </dgm:t>
    </dgm:pt>
    <dgm:pt modelId="{00C12B7D-0753-4043-9318-8252DF02E9C6}" type="parTrans" cxnId="{E420027C-7256-F142-BA11-356816BD4EC2}">
      <dgm:prSet/>
      <dgm:spPr/>
      <dgm:t>
        <a:bodyPr/>
        <a:lstStyle/>
        <a:p>
          <a:endParaRPr lang="it-IT"/>
        </a:p>
      </dgm:t>
    </dgm:pt>
    <dgm:pt modelId="{DFE3D968-1976-C04C-AC44-15563E721B69}" type="sibTrans" cxnId="{E420027C-7256-F142-BA11-356816BD4EC2}">
      <dgm:prSet/>
      <dgm:spPr>
        <a:blipFill>
          <a:blip xmlns:r="http://schemas.openxmlformats.org/officeDocument/2006/relationships" r:embed="rId6">
            <a:extLst>
              <a:ext uri="{28A0092B-C50C-407E-A947-70E740481C1C}">
                <a14:useLocalDpi xmlns:a14="http://schemas.microsoft.com/office/drawing/2010/main" val="0"/>
              </a:ext>
            </a:extLst>
          </a:blip>
          <a:srcRect/>
          <a:stretch>
            <a:fillRect l="-50000" r="-50000"/>
          </a:stretch>
        </a:blipFill>
      </dgm:spPr>
      <dgm:t>
        <a:bodyPr/>
        <a:lstStyle/>
        <a:p>
          <a:endParaRPr lang="it-IT"/>
        </a:p>
      </dgm:t>
    </dgm:pt>
    <dgm:pt modelId="{74A4E853-38B6-E74A-BF9E-BA49620132CE}" type="pres">
      <dgm:prSet presAssocID="{7057FCA5-50AF-6B46-AE01-0220826B585F}" presName="Name0" presStyleCnt="0">
        <dgm:presLayoutVars>
          <dgm:chMax val="7"/>
          <dgm:chPref val="7"/>
          <dgm:dir/>
        </dgm:presLayoutVars>
      </dgm:prSet>
      <dgm:spPr/>
    </dgm:pt>
    <dgm:pt modelId="{4A316ACC-EA38-E840-9B85-A630D65DC80D}" type="pres">
      <dgm:prSet presAssocID="{7057FCA5-50AF-6B46-AE01-0220826B585F}" presName="Name1" presStyleCnt="0"/>
      <dgm:spPr/>
    </dgm:pt>
    <dgm:pt modelId="{0671A58C-5A7A-5D41-B5DA-FFB254AA1706}" type="pres">
      <dgm:prSet presAssocID="{236D115E-0799-F948-8986-89744A37EDE6}" presName="picture_1" presStyleCnt="0"/>
      <dgm:spPr/>
    </dgm:pt>
    <dgm:pt modelId="{79CA406B-6E7A-0644-A084-CE1304461228}" type="pres">
      <dgm:prSet presAssocID="{236D115E-0799-F948-8986-89744A37EDE6}" presName="pictureRepeatNode" presStyleLbl="alignImgPlace1" presStyleIdx="0" presStyleCnt="6" custLinFactNeighborX="-1525" custLinFactNeighborY="-763"/>
      <dgm:spPr/>
    </dgm:pt>
    <dgm:pt modelId="{8B204990-C7E0-E847-80E7-D7A6BEC7541E}" type="pres">
      <dgm:prSet presAssocID="{691A5A14-888A-A74F-980A-368B5683774F}" presName="text_1" presStyleLbl="node1" presStyleIdx="0" presStyleCnt="0" custScaleX="182998" custLinFactNeighborX="1986" custLinFactNeighborY="46995">
        <dgm:presLayoutVars>
          <dgm:bulletEnabled val="1"/>
        </dgm:presLayoutVars>
      </dgm:prSet>
      <dgm:spPr/>
    </dgm:pt>
    <dgm:pt modelId="{73C8DCD7-3D7B-EA42-8971-580DCD49CB26}" type="pres">
      <dgm:prSet presAssocID="{A60D6058-E105-CC46-8202-A660C773D1A5}" presName="picture_2" presStyleCnt="0"/>
      <dgm:spPr/>
    </dgm:pt>
    <dgm:pt modelId="{DD8CCB8E-F2EA-E840-A07C-B0AD22602488}" type="pres">
      <dgm:prSet presAssocID="{A60D6058-E105-CC46-8202-A660C773D1A5}" presName="pictureRepeatNode" presStyleLbl="alignImgPlace1" presStyleIdx="1" presStyleCnt="6"/>
      <dgm:spPr/>
    </dgm:pt>
    <dgm:pt modelId="{F7C15DFB-C43E-1344-8039-A6CE2C2357D3}" type="pres">
      <dgm:prSet presAssocID="{92D80FC0-CF8F-7646-B531-33B6BEB2985D}" presName="line_2" presStyleLbl="parChTrans1D1" presStyleIdx="0" presStyleCnt="5"/>
      <dgm:spPr/>
    </dgm:pt>
    <dgm:pt modelId="{0DB751A5-F5C7-C747-9071-0FA651DDF832}" type="pres">
      <dgm:prSet presAssocID="{92D80FC0-CF8F-7646-B531-33B6BEB2985D}" presName="textparent_2" presStyleLbl="node1" presStyleIdx="0" presStyleCnt="0"/>
      <dgm:spPr/>
    </dgm:pt>
    <dgm:pt modelId="{AEDF9F7D-DE7D-DB46-99D8-57A4A09EF0AE}" type="pres">
      <dgm:prSet presAssocID="{92D80FC0-CF8F-7646-B531-33B6BEB2985D}" presName="text_2" presStyleLbl="revTx" presStyleIdx="0" presStyleCnt="5">
        <dgm:presLayoutVars>
          <dgm:bulletEnabled val="1"/>
        </dgm:presLayoutVars>
      </dgm:prSet>
      <dgm:spPr/>
    </dgm:pt>
    <dgm:pt modelId="{745D5C08-5622-3940-98A0-C5CE3FF8D635}" type="pres">
      <dgm:prSet presAssocID="{0B29DF02-F095-1B48-876A-FDF2208E674C}" presName="picture_3" presStyleCnt="0"/>
      <dgm:spPr/>
    </dgm:pt>
    <dgm:pt modelId="{9FA68634-BCE8-E94E-84C0-34716F2B2BE9}" type="pres">
      <dgm:prSet presAssocID="{0B29DF02-F095-1B48-876A-FDF2208E674C}" presName="pictureRepeatNode" presStyleLbl="alignImgPlace1" presStyleIdx="2" presStyleCnt="6"/>
      <dgm:spPr/>
    </dgm:pt>
    <dgm:pt modelId="{6A978ADF-6A86-4C46-ACD5-F83251775690}" type="pres">
      <dgm:prSet presAssocID="{33BB1484-302E-6E4B-8101-EDEE2FABBEEC}" presName="line_3" presStyleLbl="parChTrans1D1" presStyleIdx="1" presStyleCnt="5"/>
      <dgm:spPr/>
    </dgm:pt>
    <dgm:pt modelId="{1707ECC7-C44B-AF45-A53E-376A1D05E227}" type="pres">
      <dgm:prSet presAssocID="{33BB1484-302E-6E4B-8101-EDEE2FABBEEC}" presName="textparent_3" presStyleLbl="node1" presStyleIdx="0" presStyleCnt="0"/>
      <dgm:spPr/>
    </dgm:pt>
    <dgm:pt modelId="{54533D80-A14D-974B-A74D-F530EEB16535}" type="pres">
      <dgm:prSet presAssocID="{33BB1484-302E-6E4B-8101-EDEE2FABBEEC}" presName="text_3" presStyleLbl="revTx" presStyleIdx="1" presStyleCnt="5">
        <dgm:presLayoutVars>
          <dgm:bulletEnabled val="1"/>
        </dgm:presLayoutVars>
      </dgm:prSet>
      <dgm:spPr/>
    </dgm:pt>
    <dgm:pt modelId="{246EF49A-E3F8-B24F-987E-D058F6104895}" type="pres">
      <dgm:prSet presAssocID="{0135DEB8-13B2-0F41-99D4-7427F75BFA82}" presName="picture_4" presStyleCnt="0"/>
      <dgm:spPr/>
    </dgm:pt>
    <dgm:pt modelId="{55615B00-6BD3-E44E-87F2-8CB1C519C047}" type="pres">
      <dgm:prSet presAssocID="{0135DEB8-13B2-0F41-99D4-7427F75BFA82}" presName="pictureRepeatNode" presStyleLbl="alignImgPlace1" presStyleIdx="3" presStyleCnt="6"/>
      <dgm:spPr/>
    </dgm:pt>
    <dgm:pt modelId="{029AE524-D827-5C48-9F75-15EFFF283106}" type="pres">
      <dgm:prSet presAssocID="{607274D6-A559-5549-8D1E-00090F3EE120}" presName="line_4" presStyleLbl="parChTrans1D1" presStyleIdx="2" presStyleCnt="5"/>
      <dgm:spPr/>
    </dgm:pt>
    <dgm:pt modelId="{14706246-6A10-5844-AD4C-0BAA94B40E7B}" type="pres">
      <dgm:prSet presAssocID="{607274D6-A559-5549-8D1E-00090F3EE120}" presName="textparent_4" presStyleLbl="node1" presStyleIdx="0" presStyleCnt="0"/>
      <dgm:spPr/>
    </dgm:pt>
    <dgm:pt modelId="{CF9B0ECF-94A7-E94D-B189-BD6518058BC7}" type="pres">
      <dgm:prSet presAssocID="{607274D6-A559-5549-8D1E-00090F3EE120}" presName="text_4" presStyleLbl="revTx" presStyleIdx="2" presStyleCnt="5">
        <dgm:presLayoutVars>
          <dgm:bulletEnabled val="1"/>
        </dgm:presLayoutVars>
      </dgm:prSet>
      <dgm:spPr/>
    </dgm:pt>
    <dgm:pt modelId="{D31A157D-FD78-1B45-B611-08D2127266DB}" type="pres">
      <dgm:prSet presAssocID="{DEF95154-DBBD-D044-A2A0-1E2F8C4E82D7}" presName="picture_5" presStyleCnt="0"/>
      <dgm:spPr/>
    </dgm:pt>
    <dgm:pt modelId="{F0526638-AB01-3E4B-9053-D2B6A3E2E7A2}" type="pres">
      <dgm:prSet presAssocID="{DEF95154-DBBD-D044-A2A0-1E2F8C4E82D7}" presName="pictureRepeatNode" presStyleLbl="alignImgPlace1" presStyleIdx="4" presStyleCnt="6"/>
      <dgm:spPr/>
    </dgm:pt>
    <dgm:pt modelId="{D06806EF-F4C7-8C49-ABCC-54ACF8275FAF}" type="pres">
      <dgm:prSet presAssocID="{427F02F3-44E3-E243-883D-B898414F27A9}" presName="line_5" presStyleLbl="parChTrans1D1" presStyleIdx="3" presStyleCnt="5"/>
      <dgm:spPr/>
    </dgm:pt>
    <dgm:pt modelId="{EF148E6A-55F5-1649-9785-56FB601438E2}" type="pres">
      <dgm:prSet presAssocID="{427F02F3-44E3-E243-883D-B898414F27A9}" presName="textparent_5" presStyleLbl="node1" presStyleIdx="0" presStyleCnt="0"/>
      <dgm:spPr/>
    </dgm:pt>
    <dgm:pt modelId="{8BA86D67-3A79-6148-A927-FAB890B9DF4F}" type="pres">
      <dgm:prSet presAssocID="{427F02F3-44E3-E243-883D-B898414F27A9}" presName="text_5" presStyleLbl="revTx" presStyleIdx="3" presStyleCnt="5">
        <dgm:presLayoutVars>
          <dgm:bulletEnabled val="1"/>
        </dgm:presLayoutVars>
      </dgm:prSet>
      <dgm:spPr/>
    </dgm:pt>
    <dgm:pt modelId="{0DB3A13D-9C42-3144-B498-DAD0EC2AE123}" type="pres">
      <dgm:prSet presAssocID="{DFE3D968-1976-C04C-AC44-15563E721B69}" presName="picture_6" presStyleCnt="0"/>
      <dgm:spPr/>
    </dgm:pt>
    <dgm:pt modelId="{8E78065E-2086-784E-931A-94CFFD664941}" type="pres">
      <dgm:prSet presAssocID="{DFE3D968-1976-C04C-AC44-15563E721B69}" presName="pictureRepeatNode" presStyleLbl="alignImgPlace1" presStyleIdx="5" presStyleCnt="6" custLinFactNeighborX="-53672" custLinFactNeighborY="7062"/>
      <dgm:spPr/>
    </dgm:pt>
    <dgm:pt modelId="{2D090E93-40A5-5E42-A521-10D13B707EED}" type="pres">
      <dgm:prSet presAssocID="{A5E945B3-BCF5-5D4B-B4DA-B041BF5743DE}" presName="line_6" presStyleLbl="parChTrans1D1" presStyleIdx="4" presStyleCnt="5"/>
      <dgm:spPr/>
    </dgm:pt>
    <dgm:pt modelId="{A28123D8-9919-354E-8C4E-F29F91428945}" type="pres">
      <dgm:prSet presAssocID="{A5E945B3-BCF5-5D4B-B4DA-B041BF5743DE}" presName="textparent_6" presStyleLbl="node1" presStyleIdx="0" presStyleCnt="0"/>
      <dgm:spPr/>
    </dgm:pt>
    <dgm:pt modelId="{4BDB7273-A555-E64E-8F56-43809CC21BEA}" type="pres">
      <dgm:prSet presAssocID="{A5E945B3-BCF5-5D4B-B4DA-B041BF5743DE}" presName="text_6" presStyleLbl="revTx" presStyleIdx="4" presStyleCnt="5" custLinFactNeighborX="-21817" custLinFactNeighborY="22599">
        <dgm:presLayoutVars>
          <dgm:bulletEnabled val="1"/>
        </dgm:presLayoutVars>
      </dgm:prSet>
      <dgm:spPr/>
    </dgm:pt>
  </dgm:ptLst>
  <dgm:cxnLst>
    <dgm:cxn modelId="{11EC4F27-ED44-A842-B679-147D487D802A}" type="presOf" srcId="{92D80FC0-CF8F-7646-B531-33B6BEB2985D}" destId="{AEDF9F7D-DE7D-DB46-99D8-57A4A09EF0AE}" srcOrd="0" destOrd="0" presId="urn:microsoft.com/office/officeart/2008/layout/CircularPictureCallout"/>
    <dgm:cxn modelId="{88C57638-DD35-3949-AA79-46AB44D47937}" type="presOf" srcId="{33BB1484-302E-6E4B-8101-EDEE2FABBEEC}" destId="{54533D80-A14D-974B-A74D-F530EEB16535}" srcOrd="0" destOrd="0" presId="urn:microsoft.com/office/officeart/2008/layout/CircularPictureCallout"/>
    <dgm:cxn modelId="{9E194641-CB90-3F4D-B11C-A2598B8008F5}" type="presOf" srcId="{0135DEB8-13B2-0F41-99D4-7427F75BFA82}" destId="{55615B00-6BD3-E44E-87F2-8CB1C519C047}" srcOrd="0" destOrd="0" presId="urn:microsoft.com/office/officeart/2008/layout/CircularPictureCallout"/>
    <dgm:cxn modelId="{20121C66-374E-0446-BCAA-3EDA15CA884F}" srcId="{7057FCA5-50AF-6B46-AE01-0220826B585F}" destId="{691A5A14-888A-A74F-980A-368B5683774F}" srcOrd="0" destOrd="0" parTransId="{2D959078-0E68-2F44-94B1-478DC7DDAB12}" sibTransId="{236D115E-0799-F948-8986-89744A37EDE6}"/>
    <dgm:cxn modelId="{06AA5566-5017-1644-891A-9E2D3FFEE40C}" type="presOf" srcId="{A5E945B3-BCF5-5D4B-B4DA-B041BF5743DE}" destId="{4BDB7273-A555-E64E-8F56-43809CC21BEA}" srcOrd="0" destOrd="0" presId="urn:microsoft.com/office/officeart/2008/layout/CircularPictureCallout"/>
    <dgm:cxn modelId="{66EB7E49-FABE-5342-A47A-317B6871C51B}" srcId="{7057FCA5-50AF-6B46-AE01-0220826B585F}" destId="{92D80FC0-CF8F-7646-B531-33B6BEB2985D}" srcOrd="1" destOrd="0" parTransId="{8E5B8D80-5307-7E40-9AF6-F5D17929F75C}" sibTransId="{A60D6058-E105-CC46-8202-A660C773D1A5}"/>
    <dgm:cxn modelId="{F4F4C054-7AED-1341-A851-2BF34B294C8C}" type="presOf" srcId="{A60D6058-E105-CC46-8202-A660C773D1A5}" destId="{DD8CCB8E-F2EA-E840-A07C-B0AD22602488}" srcOrd="0" destOrd="0" presId="urn:microsoft.com/office/officeart/2008/layout/CircularPictureCallout"/>
    <dgm:cxn modelId="{E2BD0876-7B55-9249-BE62-7DAD3314DFAB}" srcId="{7057FCA5-50AF-6B46-AE01-0220826B585F}" destId="{33BB1484-302E-6E4B-8101-EDEE2FABBEEC}" srcOrd="2" destOrd="0" parTransId="{E6D63D29-7A4F-5945-8DAE-1C65866CC6D8}" sibTransId="{0B29DF02-F095-1B48-876A-FDF2208E674C}"/>
    <dgm:cxn modelId="{6F34B778-10B8-854F-A3DA-585596C9B7CD}" type="presOf" srcId="{0B29DF02-F095-1B48-876A-FDF2208E674C}" destId="{9FA68634-BCE8-E94E-84C0-34716F2B2BE9}" srcOrd="0" destOrd="0" presId="urn:microsoft.com/office/officeart/2008/layout/CircularPictureCallout"/>
    <dgm:cxn modelId="{E420027C-7256-F142-BA11-356816BD4EC2}" srcId="{7057FCA5-50AF-6B46-AE01-0220826B585F}" destId="{A5E945B3-BCF5-5D4B-B4DA-B041BF5743DE}" srcOrd="5" destOrd="0" parTransId="{00C12B7D-0753-4043-9318-8252DF02E9C6}" sibTransId="{DFE3D968-1976-C04C-AC44-15563E721B69}"/>
    <dgm:cxn modelId="{5466677C-387B-C347-A12D-1FD5C506DD8D}" srcId="{7057FCA5-50AF-6B46-AE01-0220826B585F}" destId="{427F02F3-44E3-E243-883D-B898414F27A9}" srcOrd="4" destOrd="0" parTransId="{9C67AC85-36E9-C449-88F9-041A094CC221}" sibTransId="{DEF95154-DBBD-D044-A2A0-1E2F8C4E82D7}"/>
    <dgm:cxn modelId="{7CB5E783-FDDE-9547-A49B-C55B67DF4611}" type="presOf" srcId="{DFE3D968-1976-C04C-AC44-15563E721B69}" destId="{8E78065E-2086-784E-931A-94CFFD664941}" srcOrd="0" destOrd="0" presId="urn:microsoft.com/office/officeart/2008/layout/CircularPictureCallout"/>
    <dgm:cxn modelId="{89FFF9AC-EE65-534F-9A08-4C3AECCE059B}" type="presOf" srcId="{7057FCA5-50AF-6B46-AE01-0220826B585F}" destId="{74A4E853-38B6-E74A-BF9E-BA49620132CE}" srcOrd="0" destOrd="0" presId="urn:microsoft.com/office/officeart/2008/layout/CircularPictureCallout"/>
    <dgm:cxn modelId="{BA8E4BBC-DF6F-3E4E-9FE3-D223B80E80B2}" type="presOf" srcId="{427F02F3-44E3-E243-883D-B898414F27A9}" destId="{8BA86D67-3A79-6148-A927-FAB890B9DF4F}" srcOrd="0" destOrd="0" presId="urn:microsoft.com/office/officeart/2008/layout/CircularPictureCallout"/>
    <dgm:cxn modelId="{9DE9FBC5-314E-884C-BDDF-895F6F711379}" type="presOf" srcId="{236D115E-0799-F948-8986-89744A37EDE6}" destId="{79CA406B-6E7A-0644-A084-CE1304461228}" srcOrd="0" destOrd="0" presId="urn:microsoft.com/office/officeart/2008/layout/CircularPictureCallout"/>
    <dgm:cxn modelId="{2D3F60D8-CA9A-A84B-908C-76B76F64F9F2}" type="presOf" srcId="{691A5A14-888A-A74F-980A-368B5683774F}" destId="{8B204990-C7E0-E847-80E7-D7A6BEC7541E}" srcOrd="0" destOrd="0" presId="urn:microsoft.com/office/officeart/2008/layout/CircularPictureCallout"/>
    <dgm:cxn modelId="{14C768DD-D57E-AC42-AF7C-3441C57F4BC6}" type="presOf" srcId="{DEF95154-DBBD-D044-A2A0-1E2F8C4E82D7}" destId="{F0526638-AB01-3E4B-9053-D2B6A3E2E7A2}" srcOrd="0" destOrd="0" presId="urn:microsoft.com/office/officeart/2008/layout/CircularPictureCallout"/>
    <dgm:cxn modelId="{A966CAFE-0C5F-374D-BB10-260166640E86}" type="presOf" srcId="{607274D6-A559-5549-8D1E-00090F3EE120}" destId="{CF9B0ECF-94A7-E94D-B189-BD6518058BC7}" srcOrd="0" destOrd="0" presId="urn:microsoft.com/office/officeart/2008/layout/CircularPictureCallout"/>
    <dgm:cxn modelId="{184857FF-6809-484A-835B-695DA4721F97}" srcId="{7057FCA5-50AF-6B46-AE01-0220826B585F}" destId="{607274D6-A559-5549-8D1E-00090F3EE120}" srcOrd="3" destOrd="0" parTransId="{431E9A14-6BAA-1248-91D7-1CD81D22047D}" sibTransId="{0135DEB8-13B2-0F41-99D4-7427F75BFA82}"/>
    <dgm:cxn modelId="{60A45799-B0C8-6A49-9A37-F70650E8BF7E}" type="presParOf" srcId="{74A4E853-38B6-E74A-BF9E-BA49620132CE}" destId="{4A316ACC-EA38-E840-9B85-A630D65DC80D}" srcOrd="0" destOrd="0" presId="urn:microsoft.com/office/officeart/2008/layout/CircularPictureCallout"/>
    <dgm:cxn modelId="{48F9A07C-FDC3-8A42-9294-B84252750F3C}" type="presParOf" srcId="{4A316ACC-EA38-E840-9B85-A630D65DC80D}" destId="{0671A58C-5A7A-5D41-B5DA-FFB254AA1706}" srcOrd="0" destOrd="0" presId="urn:microsoft.com/office/officeart/2008/layout/CircularPictureCallout"/>
    <dgm:cxn modelId="{B3416203-E813-DF4F-9AE5-3CE5C797A21D}" type="presParOf" srcId="{0671A58C-5A7A-5D41-B5DA-FFB254AA1706}" destId="{79CA406B-6E7A-0644-A084-CE1304461228}" srcOrd="0" destOrd="0" presId="urn:microsoft.com/office/officeart/2008/layout/CircularPictureCallout"/>
    <dgm:cxn modelId="{6E6F048F-98CD-D84F-94A3-A85129DDC6CC}" type="presParOf" srcId="{4A316ACC-EA38-E840-9B85-A630D65DC80D}" destId="{8B204990-C7E0-E847-80E7-D7A6BEC7541E}" srcOrd="1" destOrd="0" presId="urn:microsoft.com/office/officeart/2008/layout/CircularPictureCallout"/>
    <dgm:cxn modelId="{49FECC63-7B14-F844-A952-595E4CF5BF2E}" type="presParOf" srcId="{4A316ACC-EA38-E840-9B85-A630D65DC80D}" destId="{73C8DCD7-3D7B-EA42-8971-580DCD49CB26}" srcOrd="2" destOrd="0" presId="urn:microsoft.com/office/officeart/2008/layout/CircularPictureCallout"/>
    <dgm:cxn modelId="{5633E4D5-EDAA-3F44-814D-3D39559CB3CA}" type="presParOf" srcId="{73C8DCD7-3D7B-EA42-8971-580DCD49CB26}" destId="{DD8CCB8E-F2EA-E840-A07C-B0AD22602488}" srcOrd="0" destOrd="0" presId="urn:microsoft.com/office/officeart/2008/layout/CircularPictureCallout"/>
    <dgm:cxn modelId="{688F9AB1-1069-804D-9168-F38BA29AE09A}" type="presParOf" srcId="{4A316ACC-EA38-E840-9B85-A630D65DC80D}" destId="{F7C15DFB-C43E-1344-8039-A6CE2C2357D3}" srcOrd="3" destOrd="0" presId="urn:microsoft.com/office/officeart/2008/layout/CircularPictureCallout"/>
    <dgm:cxn modelId="{4ADE6F54-2045-3943-9231-F3B9B41D1AD3}" type="presParOf" srcId="{4A316ACC-EA38-E840-9B85-A630D65DC80D}" destId="{0DB751A5-F5C7-C747-9071-0FA651DDF832}" srcOrd="4" destOrd="0" presId="urn:microsoft.com/office/officeart/2008/layout/CircularPictureCallout"/>
    <dgm:cxn modelId="{A8042637-16A9-E449-8AED-7DC26F198EB2}" type="presParOf" srcId="{0DB751A5-F5C7-C747-9071-0FA651DDF832}" destId="{AEDF9F7D-DE7D-DB46-99D8-57A4A09EF0AE}" srcOrd="0" destOrd="0" presId="urn:microsoft.com/office/officeart/2008/layout/CircularPictureCallout"/>
    <dgm:cxn modelId="{5FDC1C55-D4B2-AF47-A223-A73A21FB6999}" type="presParOf" srcId="{4A316ACC-EA38-E840-9B85-A630D65DC80D}" destId="{745D5C08-5622-3940-98A0-C5CE3FF8D635}" srcOrd="5" destOrd="0" presId="urn:microsoft.com/office/officeart/2008/layout/CircularPictureCallout"/>
    <dgm:cxn modelId="{E1BB3B15-D389-FE47-BEED-6AEE814FEA93}" type="presParOf" srcId="{745D5C08-5622-3940-98A0-C5CE3FF8D635}" destId="{9FA68634-BCE8-E94E-84C0-34716F2B2BE9}" srcOrd="0" destOrd="0" presId="urn:microsoft.com/office/officeart/2008/layout/CircularPictureCallout"/>
    <dgm:cxn modelId="{A6A04DDC-594C-8F4A-8589-D69CA433C21E}" type="presParOf" srcId="{4A316ACC-EA38-E840-9B85-A630D65DC80D}" destId="{6A978ADF-6A86-4C46-ACD5-F83251775690}" srcOrd="6" destOrd="0" presId="urn:microsoft.com/office/officeart/2008/layout/CircularPictureCallout"/>
    <dgm:cxn modelId="{89AD6539-0243-1C4C-923F-47DE9A4F9048}" type="presParOf" srcId="{4A316ACC-EA38-E840-9B85-A630D65DC80D}" destId="{1707ECC7-C44B-AF45-A53E-376A1D05E227}" srcOrd="7" destOrd="0" presId="urn:microsoft.com/office/officeart/2008/layout/CircularPictureCallout"/>
    <dgm:cxn modelId="{D3887221-9B1E-D84D-8498-5418F0EA0FDC}" type="presParOf" srcId="{1707ECC7-C44B-AF45-A53E-376A1D05E227}" destId="{54533D80-A14D-974B-A74D-F530EEB16535}" srcOrd="0" destOrd="0" presId="urn:microsoft.com/office/officeart/2008/layout/CircularPictureCallout"/>
    <dgm:cxn modelId="{2F796878-0BF3-8E45-917D-F90CE848E054}" type="presParOf" srcId="{4A316ACC-EA38-E840-9B85-A630D65DC80D}" destId="{246EF49A-E3F8-B24F-987E-D058F6104895}" srcOrd="8" destOrd="0" presId="urn:microsoft.com/office/officeart/2008/layout/CircularPictureCallout"/>
    <dgm:cxn modelId="{622CB77E-7D18-6646-AF75-3D7E8D7E8AB6}" type="presParOf" srcId="{246EF49A-E3F8-B24F-987E-D058F6104895}" destId="{55615B00-6BD3-E44E-87F2-8CB1C519C047}" srcOrd="0" destOrd="0" presId="urn:microsoft.com/office/officeart/2008/layout/CircularPictureCallout"/>
    <dgm:cxn modelId="{48AE1C9E-C880-F54C-B6DD-6EE78936CF0B}" type="presParOf" srcId="{4A316ACC-EA38-E840-9B85-A630D65DC80D}" destId="{029AE524-D827-5C48-9F75-15EFFF283106}" srcOrd="9" destOrd="0" presId="urn:microsoft.com/office/officeart/2008/layout/CircularPictureCallout"/>
    <dgm:cxn modelId="{3F2795BC-FB6D-DE44-BE8A-ED4ABE824F96}" type="presParOf" srcId="{4A316ACC-EA38-E840-9B85-A630D65DC80D}" destId="{14706246-6A10-5844-AD4C-0BAA94B40E7B}" srcOrd="10" destOrd="0" presId="urn:microsoft.com/office/officeart/2008/layout/CircularPictureCallout"/>
    <dgm:cxn modelId="{E276967E-D6B2-AB4E-82E5-7578F1207C75}" type="presParOf" srcId="{14706246-6A10-5844-AD4C-0BAA94B40E7B}" destId="{CF9B0ECF-94A7-E94D-B189-BD6518058BC7}" srcOrd="0" destOrd="0" presId="urn:microsoft.com/office/officeart/2008/layout/CircularPictureCallout"/>
    <dgm:cxn modelId="{408FC44F-6838-6F4C-94BA-086DBC864C5A}" type="presParOf" srcId="{4A316ACC-EA38-E840-9B85-A630D65DC80D}" destId="{D31A157D-FD78-1B45-B611-08D2127266DB}" srcOrd="11" destOrd="0" presId="urn:microsoft.com/office/officeart/2008/layout/CircularPictureCallout"/>
    <dgm:cxn modelId="{D6390701-5BD8-AB4C-9718-BD2DA1AA1DC9}" type="presParOf" srcId="{D31A157D-FD78-1B45-B611-08D2127266DB}" destId="{F0526638-AB01-3E4B-9053-D2B6A3E2E7A2}" srcOrd="0" destOrd="0" presId="urn:microsoft.com/office/officeart/2008/layout/CircularPictureCallout"/>
    <dgm:cxn modelId="{8FBF5213-603B-2141-95F8-4D48F9EB5228}" type="presParOf" srcId="{4A316ACC-EA38-E840-9B85-A630D65DC80D}" destId="{D06806EF-F4C7-8C49-ABCC-54ACF8275FAF}" srcOrd="12" destOrd="0" presId="urn:microsoft.com/office/officeart/2008/layout/CircularPictureCallout"/>
    <dgm:cxn modelId="{F9388285-55BD-1344-ADD3-0FB8C2C35B51}" type="presParOf" srcId="{4A316ACC-EA38-E840-9B85-A630D65DC80D}" destId="{EF148E6A-55F5-1649-9785-56FB601438E2}" srcOrd="13" destOrd="0" presId="urn:microsoft.com/office/officeart/2008/layout/CircularPictureCallout"/>
    <dgm:cxn modelId="{5EB28DDF-0625-A542-B22E-94958964D0B2}" type="presParOf" srcId="{EF148E6A-55F5-1649-9785-56FB601438E2}" destId="{8BA86D67-3A79-6148-A927-FAB890B9DF4F}" srcOrd="0" destOrd="0" presId="urn:microsoft.com/office/officeart/2008/layout/CircularPictureCallout"/>
    <dgm:cxn modelId="{B7C712C2-D792-7C4C-8E28-7D9C4187DDFC}" type="presParOf" srcId="{4A316ACC-EA38-E840-9B85-A630D65DC80D}" destId="{0DB3A13D-9C42-3144-B498-DAD0EC2AE123}" srcOrd="14" destOrd="0" presId="urn:microsoft.com/office/officeart/2008/layout/CircularPictureCallout"/>
    <dgm:cxn modelId="{369C5D7D-66DD-EF46-97D7-B4952805DC2D}" type="presParOf" srcId="{0DB3A13D-9C42-3144-B498-DAD0EC2AE123}" destId="{8E78065E-2086-784E-931A-94CFFD664941}" srcOrd="0" destOrd="0" presId="urn:microsoft.com/office/officeart/2008/layout/CircularPictureCallout"/>
    <dgm:cxn modelId="{76F0209A-78C0-1144-981F-62AFA0ACCF32}" type="presParOf" srcId="{4A316ACC-EA38-E840-9B85-A630D65DC80D}" destId="{2D090E93-40A5-5E42-A521-10D13B707EED}" srcOrd="15" destOrd="0" presId="urn:microsoft.com/office/officeart/2008/layout/CircularPictureCallout"/>
    <dgm:cxn modelId="{BA1AF2F7-32C9-F843-9C41-4975C2228C30}" type="presParOf" srcId="{4A316ACC-EA38-E840-9B85-A630D65DC80D}" destId="{A28123D8-9919-354E-8C4E-F29F91428945}" srcOrd="16" destOrd="0" presId="urn:microsoft.com/office/officeart/2008/layout/CircularPictureCallout"/>
    <dgm:cxn modelId="{59A4AFE1-AF23-E74B-AE43-B7B58DEE4C10}" type="presParOf" srcId="{A28123D8-9919-354E-8C4E-F29F91428945}" destId="{4BDB7273-A555-E64E-8F56-43809CC21BEA}" srcOrd="0" destOrd="0" presId="urn:microsoft.com/office/officeart/2008/layout/CircularPictureCallou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2B678C-6DB1-BE47-99D9-471A908D1D40}">
      <dsp:nvSpPr>
        <dsp:cNvPr id="0" name=""/>
        <dsp:cNvSpPr/>
      </dsp:nvSpPr>
      <dsp:spPr>
        <a:xfrm>
          <a:off x="-638047" y="24064"/>
          <a:ext cx="6629400" cy="6629400"/>
        </a:xfrm>
        <a:prstGeom prst="pie">
          <a:avLst>
            <a:gd name="adj1" fmla="val 5400000"/>
            <a:gd name="adj2" fmla="val 162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41C9627-E1C7-684D-871F-894CD952DF28}">
      <dsp:nvSpPr>
        <dsp:cNvPr id="0" name=""/>
        <dsp:cNvSpPr/>
      </dsp:nvSpPr>
      <dsp:spPr>
        <a:xfrm>
          <a:off x="2676652" y="0"/>
          <a:ext cx="8211552" cy="66294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it-IT" sz="2000" kern="1200" dirty="0"/>
            <a:t>fase A                      </a:t>
          </a:r>
        </a:p>
        <a:p>
          <a:pPr marL="0" lvl="0" indent="0" algn="l" defTabSz="889000">
            <a:lnSpc>
              <a:spcPct val="90000"/>
            </a:lnSpc>
            <a:spcBef>
              <a:spcPct val="0"/>
            </a:spcBef>
            <a:spcAft>
              <a:spcPct val="35000"/>
            </a:spcAft>
            <a:buNone/>
          </a:pPr>
          <a:r>
            <a:rPr lang="it-IT" sz="2000" b="1" i="0" kern="1200" cap="small" baseline="0" dirty="0">
              <a:latin typeface="ArialMT" charset="0"/>
            </a:rPr>
            <a:t>documento d’intenti </a:t>
          </a:r>
          <a:endParaRPr lang="it-IT" sz="2000" b="1" i="0" kern="1200" cap="small" baseline="0" dirty="0"/>
        </a:p>
      </dsp:txBody>
      <dsp:txXfrm>
        <a:off x="2676652" y="0"/>
        <a:ext cx="4105776" cy="1408747"/>
      </dsp:txXfrm>
    </dsp:sp>
    <dsp:sp modelId="{00B001CA-61F9-CD48-8516-4AF06DD0426E}">
      <dsp:nvSpPr>
        <dsp:cNvPr id="0" name=""/>
        <dsp:cNvSpPr/>
      </dsp:nvSpPr>
      <dsp:spPr>
        <a:xfrm>
          <a:off x="232060" y="1408747"/>
          <a:ext cx="4889182" cy="4889182"/>
        </a:xfrm>
        <a:prstGeom prst="pie">
          <a:avLst>
            <a:gd name="adj1" fmla="val 5400000"/>
            <a:gd name="adj2" fmla="val 16200000"/>
          </a:avLst>
        </a:prstGeom>
        <a:gradFill flip="none" rotWithShape="0">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a:noFill/>
        </a:ln>
        <a:effectLst/>
      </dsp:spPr>
      <dsp:style>
        <a:lnRef idx="0">
          <a:scrgbClr r="0" g="0" b="0"/>
        </a:lnRef>
        <a:fillRef idx="3">
          <a:scrgbClr r="0" g="0" b="0"/>
        </a:fillRef>
        <a:effectRef idx="2">
          <a:scrgbClr r="0" g="0" b="0"/>
        </a:effectRef>
        <a:fontRef idx="minor">
          <a:schemeClr val="lt1"/>
        </a:fontRef>
      </dsp:style>
    </dsp:sp>
    <dsp:sp modelId="{31C48D1A-C3B4-EC4B-8793-5A965E95A5C0}">
      <dsp:nvSpPr>
        <dsp:cNvPr id="0" name=""/>
        <dsp:cNvSpPr/>
      </dsp:nvSpPr>
      <dsp:spPr>
        <a:xfrm>
          <a:off x="2676652" y="1408747"/>
          <a:ext cx="8211552" cy="4889182"/>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it-IT" sz="2000" kern="1200" dirty="0"/>
            <a:t>fase B                      </a:t>
          </a:r>
        </a:p>
        <a:p>
          <a:pPr marL="0" lvl="0" indent="0" algn="l" defTabSz="889000">
            <a:lnSpc>
              <a:spcPct val="90000"/>
            </a:lnSpc>
            <a:spcBef>
              <a:spcPct val="0"/>
            </a:spcBef>
            <a:spcAft>
              <a:spcPct val="35000"/>
            </a:spcAft>
            <a:buNone/>
          </a:pPr>
          <a:r>
            <a:rPr lang="it-IT" sz="2000" b="1" i="0" kern="1200" cap="small" baseline="0" dirty="0">
              <a:latin typeface="ArialMT" charset="0"/>
            </a:rPr>
            <a:t>analisi conoscitiva </a:t>
          </a:r>
        </a:p>
        <a:p>
          <a:pPr marL="0" lvl="0" indent="0" algn="l" defTabSz="889000">
            <a:lnSpc>
              <a:spcPct val="90000"/>
            </a:lnSpc>
            <a:spcBef>
              <a:spcPct val="0"/>
            </a:spcBef>
            <a:spcAft>
              <a:spcPct val="35000"/>
            </a:spcAft>
            <a:buNone/>
          </a:pPr>
          <a:r>
            <a:rPr lang="it-IT" sz="2000" b="1" i="0" kern="1200" cap="small" baseline="0" dirty="0">
              <a:latin typeface="ArialMT" charset="0"/>
            </a:rPr>
            <a:t>integrata </a:t>
          </a:r>
          <a:endParaRPr lang="it-IT" sz="2000" b="1" i="0" kern="1200" cap="small" baseline="0" dirty="0"/>
        </a:p>
      </dsp:txBody>
      <dsp:txXfrm>
        <a:off x="2676652" y="1408747"/>
        <a:ext cx="4105776" cy="1408747"/>
      </dsp:txXfrm>
    </dsp:sp>
    <dsp:sp modelId="{DE2932CC-BD5E-A449-8994-C8CB87006926}">
      <dsp:nvSpPr>
        <dsp:cNvPr id="0" name=""/>
        <dsp:cNvSpPr/>
      </dsp:nvSpPr>
      <dsp:spPr>
        <a:xfrm>
          <a:off x="1102169" y="2817494"/>
          <a:ext cx="3148965" cy="3148965"/>
        </a:xfrm>
        <a:prstGeom prst="pie">
          <a:avLst>
            <a:gd name="adj1" fmla="val 5400000"/>
            <a:gd name="adj2" fmla="val 16200000"/>
          </a:avLst>
        </a:prstGeom>
        <a:gradFill flip="none" rotWithShape="0">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a:effectLst/>
      </dsp:spPr>
      <dsp:style>
        <a:lnRef idx="0">
          <a:scrgbClr r="0" g="0" b="0"/>
        </a:lnRef>
        <a:fillRef idx="3">
          <a:scrgbClr r="0" g="0" b="0"/>
        </a:fillRef>
        <a:effectRef idx="2">
          <a:scrgbClr r="0" g="0" b="0"/>
        </a:effectRef>
        <a:fontRef idx="minor">
          <a:schemeClr val="lt1"/>
        </a:fontRef>
      </dsp:style>
    </dsp:sp>
    <dsp:sp modelId="{615DF757-D401-BA47-AC1A-693CB817F6FD}">
      <dsp:nvSpPr>
        <dsp:cNvPr id="0" name=""/>
        <dsp:cNvSpPr/>
      </dsp:nvSpPr>
      <dsp:spPr>
        <a:xfrm>
          <a:off x="2664581" y="2841553"/>
          <a:ext cx="8211552" cy="3148965"/>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it-IT" sz="2000" kern="1200" dirty="0"/>
            <a:t>fase C                      </a:t>
          </a:r>
        </a:p>
        <a:p>
          <a:pPr marL="0" lvl="0" indent="0" algn="l" defTabSz="889000">
            <a:lnSpc>
              <a:spcPct val="90000"/>
            </a:lnSpc>
            <a:spcBef>
              <a:spcPct val="0"/>
            </a:spcBef>
            <a:spcAft>
              <a:spcPct val="35000"/>
            </a:spcAft>
            <a:buNone/>
          </a:pPr>
          <a:r>
            <a:rPr lang="it-IT" sz="2000" b="1" i="0" kern="1200" cap="small" dirty="0">
              <a:latin typeface="ArialMT" charset="0"/>
            </a:rPr>
            <a:t>documento</a:t>
          </a:r>
          <a:r>
            <a:rPr lang="it-IT" sz="2000" b="1" i="0" kern="1200" cap="small" baseline="0" dirty="0">
              <a:latin typeface="ArialMT" charset="0"/>
            </a:rPr>
            <a:t> </a:t>
          </a:r>
          <a:r>
            <a:rPr lang="it-IT" sz="2000" b="1" i="0" kern="1200" cap="small" baseline="0" dirty="0" err="1">
              <a:latin typeface="ArialMT" charset="0"/>
            </a:rPr>
            <a:t>stategico</a:t>
          </a:r>
          <a:endParaRPr lang="it-IT" sz="2000" b="1" i="0" kern="1200" cap="small" dirty="0"/>
        </a:p>
      </dsp:txBody>
      <dsp:txXfrm>
        <a:off x="2664581" y="2841553"/>
        <a:ext cx="4105776" cy="1408747"/>
      </dsp:txXfrm>
    </dsp:sp>
    <dsp:sp modelId="{023A4DEF-0938-9048-8C92-ED97747CF452}">
      <dsp:nvSpPr>
        <dsp:cNvPr id="0" name=""/>
        <dsp:cNvSpPr/>
      </dsp:nvSpPr>
      <dsp:spPr>
        <a:xfrm>
          <a:off x="1972278" y="4226242"/>
          <a:ext cx="1408747" cy="1408747"/>
        </a:xfrm>
        <a:prstGeom prst="pie">
          <a:avLst>
            <a:gd name="adj1" fmla="val 5400000"/>
            <a:gd name="adj2" fmla="val 16200000"/>
          </a:avLst>
        </a:prstGeom>
        <a:gradFill flip="none" rotWithShape="0">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sp>
    <dsp:sp modelId="{7939B208-D22D-2944-B6CF-1AA310A7ADC2}">
      <dsp:nvSpPr>
        <dsp:cNvPr id="0" name=""/>
        <dsp:cNvSpPr/>
      </dsp:nvSpPr>
      <dsp:spPr>
        <a:xfrm>
          <a:off x="2676652" y="4120713"/>
          <a:ext cx="8211552" cy="1619806"/>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it-IT" sz="2000" kern="1200" dirty="0"/>
            <a:t>fase D                     </a:t>
          </a:r>
        </a:p>
        <a:p>
          <a:pPr marL="0" lvl="0" indent="0" algn="l" defTabSz="889000">
            <a:lnSpc>
              <a:spcPct val="90000"/>
            </a:lnSpc>
            <a:spcBef>
              <a:spcPct val="0"/>
            </a:spcBef>
            <a:spcAft>
              <a:spcPct val="35000"/>
            </a:spcAft>
            <a:buNone/>
          </a:pPr>
          <a:r>
            <a:rPr lang="it-IT" sz="2000" b="1" i="0" kern="1200" cap="small" baseline="0" dirty="0">
              <a:latin typeface="ArialMT" charset="0"/>
            </a:rPr>
            <a:t>programma d’azione</a:t>
          </a:r>
          <a:endParaRPr lang="it-IT" sz="2000" b="1" i="0" kern="1200" cap="small" baseline="0" dirty="0"/>
        </a:p>
      </dsp:txBody>
      <dsp:txXfrm>
        <a:off x="2676652" y="4120713"/>
        <a:ext cx="4105776" cy="1619806"/>
      </dsp:txXfrm>
    </dsp:sp>
    <dsp:sp modelId="{AE64AB48-57E5-C146-91FA-B0AC09E7EBA6}">
      <dsp:nvSpPr>
        <dsp:cNvPr id="0" name=""/>
        <dsp:cNvSpPr/>
      </dsp:nvSpPr>
      <dsp:spPr>
        <a:xfrm>
          <a:off x="5153666" y="24061"/>
          <a:ext cx="6015782" cy="1408747"/>
        </a:xfrm>
        <a:prstGeom prst="rect">
          <a:avLst/>
        </a:prstGeom>
        <a:noFill/>
        <a:ln w="6350" cap="flat" cmpd="sng" algn="ctr">
          <a:noFill/>
          <a:prstDash val="solid"/>
          <a:miter lim="800000"/>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57150" lvl="1" indent="0" algn="l" defTabSz="444500">
            <a:lnSpc>
              <a:spcPct val="90000"/>
            </a:lnSpc>
            <a:spcBef>
              <a:spcPct val="0"/>
            </a:spcBef>
            <a:spcAft>
              <a:spcPct val="15000"/>
            </a:spcAft>
            <a:buNone/>
          </a:pPr>
          <a:r>
            <a:rPr lang="it-IT" sz="1200" kern="1200" dirty="0"/>
            <a:t>condivisione di un Documento d’intenti contenente le motivazioni e gli obiettivi generali, stabiliti anche per il perseguimento degli obblighi cui all’articolo 4 della direttiva 2000/60/CE e delle direttive figlie, </a:t>
          </a:r>
          <a:r>
            <a:rPr lang="it-IT" sz="1200" kern="1200" dirty="0">
              <a:solidFill>
                <a:srgbClr val="FF0000"/>
              </a:solidFill>
            </a:rPr>
            <a:t>le </a:t>
          </a:r>
          <a:r>
            <a:rPr lang="it-IT" sz="1200" kern="1200" dirty="0" err="1">
              <a:solidFill>
                <a:srgbClr val="FF0000"/>
              </a:solidFill>
            </a:rPr>
            <a:t>criticita</a:t>
          </a:r>
          <a:r>
            <a:rPr lang="it-IT" sz="1200" kern="1200" dirty="0">
              <a:solidFill>
                <a:srgbClr val="FF0000"/>
              </a:solidFill>
            </a:rPr>
            <a:t>̀ specifiche oggetto </a:t>
          </a:r>
          <a:r>
            <a:rPr lang="it-IT" sz="1200" kern="1200" dirty="0"/>
            <a:t>del </a:t>
          </a:r>
          <a:r>
            <a:rPr lang="it-IT" sz="1200" kern="1200" dirty="0" err="1"/>
            <a:t>CdF</a:t>
          </a:r>
          <a:r>
            <a:rPr lang="it-IT" sz="1200" kern="1200" dirty="0"/>
            <a:t> e </a:t>
          </a:r>
          <a:r>
            <a:rPr lang="it-IT" sz="1200" kern="1200" dirty="0">
              <a:solidFill>
                <a:srgbClr val="FF0000"/>
              </a:solidFill>
            </a:rPr>
            <a:t>la metodologia di lavoro</a:t>
          </a:r>
          <a:r>
            <a:rPr lang="it-IT" sz="1200" kern="1200" dirty="0"/>
            <a:t>, condivisa tra gli attori che prendono parte al processo. La sottoscrizione di tale documento da parte dei soggetti interessati dà avvio all’attivazione del </a:t>
          </a:r>
          <a:r>
            <a:rPr lang="it-IT" sz="1200" kern="1200" dirty="0" err="1"/>
            <a:t>CdF</a:t>
          </a:r>
          <a:r>
            <a:rPr lang="it-IT" sz="1200" kern="1200" dirty="0"/>
            <a:t>;</a:t>
          </a:r>
        </a:p>
      </dsp:txBody>
      <dsp:txXfrm>
        <a:off x="5153666" y="24061"/>
        <a:ext cx="6015782" cy="1408747"/>
      </dsp:txXfrm>
    </dsp:sp>
    <dsp:sp modelId="{B69D9558-CBD6-DE4C-8C42-49CDD4927918}">
      <dsp:nvSpPr>
        <dsp:cNvPr id="0" name=""/>
        <dsp:cNvSpPr/>
      </dsp:nvSpPr>
      <dsp:spPr>
        <a:xfrm>
          <a:off x="5124946" y="1420778"/>
          <a:ext cx="6657967" cy="1408747"/>
        </a:xfrm>
        <a:prstGeom prst="rect">
          <a:avLst/>
        </a:prstGeom>
        <a:noFill/>
        <a:ln w="6350" cap="flat" cmpd="sng" algn="ctr">
          <a:noFill/>
          <a:prstDash val="solid"/>
          <a:miter lim="800000"/>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14300" lvl="1" indent="-114300" algn="l" defTabSz="533400">
            <a:lnSpc>
              <a:spcPct val="90000"/>
            </a:lnSpc>
            <a:spcBef>
              <a:spcPct val="0"/>
            </a:spcBef>
            <a:spcAft>
              <a:spcPct val="15000"/>
            </a:spcAft>
            <a:buChar char="•"/>
          </a:pPr>
          <a:r>
            <a:rPr lang="it-IT" sz="1200" kern="1200" dirty="0"/>
            <a:t>messa a punto di una appropriata Analisi conoscitiva preliminare integrata sugli aspetti ambientali, sociali ed economici del territorio oggetto del </a:t>
          </a:r>
          <a:r>
            <a:rPr lang="it-IT" sz="1200" kern="1200" dirty="0" err="1"/>
            <a:t>CdF</a:t>
          </a:r>
          <a:r>
            <a:rPr lang="it-IT" sz="1200" kern="1200" dirty="0"/>
            <a:t>, come ad es.: la produzione di una monografia d’area o Dossier di caratterizzazione ambientale (inclusa un’analisi qualitativa delle principali funzioni ecologiche), territoriale e socio- economico (messa a sistema delle conoscenze), la raccolta dei Piani e Programmi (quadro programmatico), l’analisi preliminare sui portatori di interesse e le reti esistenti tra gli stessi. Tra le </a:t>
          </a:r>
          <a:r>
            <a:rPr lang="it-IT" sz="1200" kern="1200" dirty="0" err="1"/>
            <a:t>finalita</a:t>
          </a:r>
          <a:r>
            <a:rPr lang="it-IT" sz="1200" kern="1200" dirty="0"/>
            <a:t>̀ dell’analisi vi è la definizione e/o valorizzazione di obiettivi operativi, coerenti con gli obiettivi della pianificazione esistente, sui quali i sottoscrittori devono impegnarsi; </a:t>
          </a:r>
        </a:p>
      </dsp:txBody>
      <dsp:txXfrm>
        <a:off x="5124946" y="1420778"/>
        <a:ext cx="6657967" cy="1408747"/>
      </dsp:txXfrm>
    </dsp:sp>
    <dsp:sp modelId="{784060C1-223F-B049-BE74-346B90557D0E}">
      <dsp:nvSpPr>
        <dsp:cNvPr id="0" name=""/>
        <dsp:cNvSpPr/>
      </dsp:nvSpPr>
      <dsp:spPr>
        <a:xfrm>
          <a:off x="5133671" y="2673112"/>
          <a:ext cx="6055691" cy="1408747"/>
        </a:xfrm>
        <a:prstGeom prst="rect">
          <a:avLst/>
        </a:prstGeom>
        <a:noFill/>
        <a:ln w="6350" cap="flat" cmpd="sng" algn="ctr">
          <a:noFill/>
          <a:prstDash val="solid"/>
          <a:miter lim="800000"/>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57150" lvl="1" indent="0" algn="l" defTabSz="311150">
            <a:lnSpc>
              <a:spcPct val="90000"/>
            </a:lnSpc>
            <a:spcBef>
              <a:spcPct val="0"/>
            </a:spcBef>
            <a:spcAft>
              <a:spcPct val="15000"/>
            </a:spcAft>
            <a:buNone/>
          </a:pPr>
          <a:r>
            <a:rPr lang="it-IT" sz="1200" kern="1200" dirty="0"/>
            <a:t>elaborazione di un Documento strategico che definisce lo scenario, riferito ad un orizzonte temporale di medio-lungo termine, che integri gli obiettivi della pianificazione di distretto e </a:t>
          </a:r>
          <a:r>
            <a:rPr lang="it-IT" sz="1200" kern="1200" dirty="0" err="1"/>
            <a:t>piu</a:t>
          </a:r>
          <a:r>
            <a:rPr lang="it-IT" sz="1200" kern="1200" dirty="0"/>
            <a:t>̀ in generale di area vasta, con le politiche di sviluppo locale del territorio; </a:t>
          </a:r>
        </a:p>
      </dsp:txBody>
      <dsp:txXfrm>
        <a:off x="5133671" y="2673112"/>
        <a:ext cx="6055691" cy="1408747"/>
      </dsp:txXfrm>
    </dsp:sp>
    <dsp:sp modelId="{4A01A059-B5BE-1A42-A773-848D17B2CFA6}">
      <dsp:nvSpPr>
        <dsp:cNvPr id="0" name=""/>
        <dsp:cNvSpPr/>
      </dsp:nvSpPr>
      <dsp:spPr>
        <a:xfrm>
          <a:off x="5133753" y="4214211"/>
          <a:ext cx="6031549" cy="1408747"/>
        </a:xfrm>
        <a:prstGeom prst="rect">
          <a:avLst/>
        </a:prstGeom>
        <a:noFill/>
        <a:ln w="6350" cap="flat" cmpd="sng" algn="ctr">
          <a:noFill/>
          <a:prstDash val="solid"/>
          <a:miter lim="800000"/>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57150" lvl="1" indent="0" algn="l" defTabSz="311150">
            <a:lnSpc>
              <a:spcPct val="90000"/>
            </a:lnSpc>
            <a:spcBef>
              <a:spcPct val="0"/>
            </a:spcBef>
            <a:spcAft>
              <a:spcPct val="15000"/>
            </a:spcAft>
            <a:buNone/>
          </a:pPr>
          <a:r>
            <a:rPr lang="it-IT" sz="1200" kern="1200" dirty="0"/>
            <a:t>definizione di un Programma d’Azione (PA) con un orizzonte temporale ben definito e limitato (indicativamente di tre anni), alla scadenza del quale, sulla base delle risultanze del monitoraggio di cui al successivo punto 2.g), </a:t>
          </a:r>
          <a:r>
            <a:rPr lang="it-IT" sz="1200" kern="1200" dirty="0" err="1"/>
            <a:t>sara</a:t>
          </a:r>
          <a:r>
            <a:rPr lang="it-IT" sz="1200" kern="1200" dirty="0"/>
            <a:t>̀ eventualmente possibile aggiornare il contratto o approvare un nuovo PA. Il PA deve indicare oltre agli obiettivi per ogni azione anche gli attori interessati, i rispettivi obblighi e impegni, i tempi e le </a:t>
          </a:r>
          <a:r>
            <a:rPr lang="it-IT" sz="1200" kern="1200" dirty="0" err="1"/>
            <a:t>modalita</a:t>
          </a:r>
          <a:r>
            <a:rPr lang="it-IT" sz="1200" kern="1200" dirty="0"/>
            <a:t>̀ attuative, le risorse umane ed economiche necessarie, </a:t>
          </a:r>
          <a:r>
            <a:rPr lang="it-IT" sz="1200" kern="1200" dirty="0" err="1"/>
            <a:t>nonche</a:t>
          </a:r>
          <a:r>
            <a:rPr lang="it-IT" sz="1200" kern="1200" dirty="0"/>
            <a:t>́ la relativa copertura finanziaria.</a:t>
          </a:r>
        </a:p>
        <a:p>
          <a:pPr marL="57150" lvl="1" indent="0" algn="l" defTabSz="311150">
            <a:lnSpc>
              <a:spcPct val="90000"/>
            </a:lnSpc>
            <a:spcBef>
              <a:spcPct val="0"/>
            </a:spcBef>
            <a:spcAft>
              <a:spcPct val="15000"/>
            </a:spcAft>
            <a:buNone/>
          </a:pPr>
          <a:endParaRPr lang="it-IT" sz="1200" kern="1200" dirty="0"/>
        </a:p>
      </dsp:txBody>
      <dsp:txXfrm>
        <a:off x="5133753" y="4214211"/>
        <a:ext cx="6031549" cy="14087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090E93-40A5-5E42-A521-10D13B707EED}">
      <dsp:nvSpPr>
        <dsp:cNvPr id="0" name=""/>
        <dsp:cNvSpPr/>
      </dsp:nvSpPr>
      <dsp:spPr>
        <a:xfrm>
          <a:off x="3308889" y="5878492"/>
          <a:ext cx="6180124" cy="0"/>
        </a:xfrm>
        <a:prstGeom prst="line">
          <a:avLst/>
        </a:pr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06806EF-F4C7-8C49-ABCC-54ACF8275FAF}">
      <dsp:nvSpPr>
        <dsp:cNvPr id="0" name=""/>
        <dsp:cNvSpPr/>
      </dsp:nvSpPr>
      <dsp:spPr>
        <a:xfrm>
          <a:off x="3308889" y="4836076"/>
          <a:ext cx="5222443" cy="0"/>
        </a:xfrm>
        <a:prstGeom prst="line">
          <a:avLst/>
        </a:pr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29AE524-D827-5C48-9F75-15EFFF283106}">
      <dsp:nvSpPr>
        <dsp:cNvPr id="0" name=""/>
        <dsp:cNvSpPr/>
      </dsp:nvSpPr>
      <dsp:spPr>
        <a:xfrm>
          <a:off x="3308889" y="3379132"/>
          <a:ext cx="4876800" cy="0"/>
        </a:xfrm>
        <a:prstGeom prst="line">
          <a:avLst/>
        </a:pr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A978ADF-6A86-4C46-ACD5-F83251775690}">
      <dsp:nvSpPr>
        <dsp:cNvPr id="0" name=""/>
        <dsp:cNvSpPr/>
      </dsp:nvSpPr>
      <dsp:spPr>
        <a:xfrm>
          <a:off x="3308889" y="1922188"/>
          <a:ext cx="5222443" cy="0"/>
        </a:xfrm>
        <a:prstGeom prst="line">
          <a:avLst/>
        </a:pr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7C15DFB-C43E-1344-8039-A6CE2C2357D3}">
      <dsp:nvSpPr>
        <dsp:cNvPr id="0" name=""/>
        <dsp:cNvSpPr/>
      </dsp:nvSpPr>
      <dsp:spPr>
        <a:xfrm>
          <a:off x="3308889" y="879772"/>
          <a:ext cx="6180124" cy="0"/>
        </a:xfrm>
        <a:prstGeom prst="line">
          <a:avLst/>
        </a:pr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9CA406B-6E7A-0644-A084-CE1304461228}">
      <dsp:nvSpPr>
        <dsp:cNvPr id="0" name=""/>
        <dsp:cNvSpPr/>
      </dsp:nvSpPr>
      <dsp:spPr>
        <a:xfrm>
          <a:off x="167925" y="284619"/>
          <a:ext cx="6096000" cy="609600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a:ln>
          <a:noFill/>
        </a:ln>
        <a:effectLst/>
      </dsp:spPr>
      <dsp:style>
        <a:lnRef idx="0">
          <a:scrgbClr r="0" g="0" b="0"/>
        </a:lnRef>
        <a:fillRef idx="1">
          <a:scrgbClr r="0" g="0" b="0"/>
        </a:fillRef>
        <a:effectRef idx="2">
          <a:scrgbClr r="0" g="0" b="0"/>
        </a:effectRef>
        <a:fontRef idx="minor"/>
      </dsp:style>
    </dsp:sp>
    <dsp:sp modelId="{8B204990-C7E0-E847-80E7-D7A6BEC7541E}">
      <dsp:nvSpPr>
        <dsp:cNvPr id="0" name=""/>
        <dsp:cNvSpPr/>
      </dsp:nvSpPr>
      <dsp:spPr>
        <a:xfrm>
          <a:off x="-183406" y="4513497"/>
          <a:ext cx="7139557" cy="2011680"/>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b" anchorCtr="0">
          <a:noAutofit/>
        </a:bodyPr>
        <a:lstStyle/>
        <a:p>
          <a:pPr marL="0" lvl="0" indent="0" algn="ctr" defTabSz="1600200">
            <a:lnSpc>
              <a:spcPct val="90000"/>
            </a:lnSpc>
            <a:spcBef>
              <a:spcPct val="0"/>
            </a:spcBef>
            <a:spcAft>
              <a:spcPct val="35000"/>
            </a:spcAft>
            <a:buNone/>
          </a:pPr>
          <a:r>
            <a:rPr lang="it-IT" sz="3600" b="1" i="1" kern="1200" dirty="0">
              <a:solidFill>
                <a:schemeClr val="bg1"/>
              </a:solidFill>
            </a:rPr>
            <a:t>CONTRATTO DI </a:t>
          </a:r>
        </a:p>
        <a:p>
          <a:pPr marL="0" lvl="0" indent="0" algn="ctr" defTabSz="1600200">
            <a:lnSpc>
              <a:spcPct val="90000"/>
            </a:lnSpc>
            <a:spcBef>
              <a:spcPct val="0"/>
            </a:spcBef>
            <a:spcAft>
              <a:spcPct val="35000"/>
            </a:spcAft>
            <a:buNone/>
          </a:pPr>
          <a:r>
            <a:rPr lang="it-IT" sz="3600" b="1" i="1" kern="1200" dirty="0">
              <a:solidFill>
                <a:schemeClr val="bg1"/>
              </a:solidFill>
            </a:rPr>
            <a:t>PAESAGGIO, FIUMI E COSTA </a:t>
          </a:r>
          <a:br>
            <a:rPr lang="it-IT" sz="3600" b="1" i="1" kern="1200" dirty="0">
              <a:solidFill>
                <a:schemeClr val="bg1"/>
              </a:solidFill>
            </a:rPr>
          </a:br>
          <a:r>
            <a:rPr lang="it-IT" sz="3600" b="1" i="1" kern="1200" dirty="0">
              <a:solidFill>
                <a:schemeClr val="bg1"/>
              </a:solidFill>
            </a:rPr>
            <a:t>ETRUSCO-ROMANO</a:t>
          </a:r>
        </a:p>
        <a:p>
          <a:pPr marL="0" lvl="0" indent="0" algn="ctr" defTabSz="1600200">
            <a:lnSpc>
              <a:spcPct val="90000"/>
            </a:lnSpc>
            <a:spcBef>
              <a:spcPct val="0"/>
            </a:spcBef>
            <a:spcAft>
              <a:spcPct val="35000"/>
            </a:spcAft>
            <a:buNone/>
          </a:pPr>
          <a:endParaRPr lang="it-IT" sz="3600" b="1" i="1" kern="1200" dirty="0">
            <a:solidFill>
              <a:schemeClr val="bg1"/>
            </a:solidFill>
          </a:endParaRPr>
        </a:p>
        <a:p>
          <a:pPr marL="0" lvl="0" indent="0" algn="ctr" defTabSz="1600200">
            <a:lnSpc>
              <a:spcPct val="90000"/>
            </a:lnSpc>
            <a:spcBef>
              <a:spcPct val="0"/>
            </a:spcBef>
            <a:spcAft>
              <a:spcPct val="35000"/>
            </a:spcAft>
            <a:buNone/>
          </a:pPr>
          <a:r>
            <a:rPr lang="it-IT" sz="6000" b="1" kern="1200" dirty="0">
              <a:solidFill>
                <a:schemeClr val="bg1"/>
              </a:solidFill>
            </a:rPr>
            <a:t>Obiettivi </a:t>
          </a:r>
          <a:br>
            <a:rPr lang="it-IT" sz="3600" b="1" kern="1200" dirty="0">
              <a:solidFill>
                <a:schemeClr val="bg1"/>
              </a:solidFill>
            </a:rPr>
          </a:br>
          <a:br>
            <a:rPr lang="it-IT" sz="3600" b="1" i="1" kern="1200" dirty="0">
              <a:solidFill>
                <a:schemeClr val="bg1"/>
              </a:solidFill>
            </a:rPr>
          </a:br>
          <a:endParaRPr lang="it-IT" sz="3600" kern="1200" dirty="0">
            <a:solidFill>
              <a:schemeClr val="bg1"/>
            </a:solidFill>
          </a:endParaRPr>
        </a:p>
      </dsp:txBody>
      <dsp:txXfrm>
        <a:off x="-183406" y="4513497"/>
        <a:ext cx="7139557" cy="2011680"/>
      </dsp:txXfrm>
    </dsp:sp>
    <dsp:sp modelId="{DD8CCB8E-F2EA-E840-A07C-B0AD22602488}">
      <dsp:nvSpPr>
        <dsp:cNvPr id="0" name=""/>
        <dsp:cNvSpPr/>
      </dsp:nvSpPr>
      <dsp:spPr>
        <a:xfrm>
          <a:off x="8940374" y="331131"/>
          <a:ext cx="1097280" cy="1097280"/>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3000" r="-13000"/>
          </a:stretch>
        </a:blipFill>
        <a:ln>
          <a:noFill/>
        </a:ln>
        <a:effectLst/>
      </dsp:spPr>
      <dsp:style>
        <a:lnRef idx="0">
          <a:scrgbClr r="0" g="0" b="0"/>
        </a:lnRef>
        <a:fillRef idx="1">
          <a:scrgbClr r="0" g="0" b="0"/>
        </a:fillRef>
        <a:effectRef idx="2">
          <a:scrgbClr r="0" g="0" b="0"/>
        </a:effectRef>
        <a:fontRef idx="minor"/>
      </dsp:style>
    </dsp:sp>
    <dsp:sp modelId="{AEDF9F7D-DE7D-DB46-99D8-57A4A09EF0AE}">
      <dsp:nvSpPr>
        <dsp:cNvPr id="0" name=""/>
        <dsp:cNvSpPr/>
      </dsp:nvSpPr>
      <dsp:spPr>
        <a:xfrm>
          <a:off x="10037654" y="331131"/>
          <a:ext cx="1668021" cy="1097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0" rIns="80010" bIns="0" numCol="1" spcCol="1270" anchor="ctr" anchorCtr="0">
          <a:noAutofit/>
        </a:bodyPr>
        <a:lstStyle/>
        <a:p>
          <a:pPr marL="0" lvl="0" indent="0" algn="l" defTabSz="933450">
            <a:lnSpc>
              <a:spcPct val="90000"/>
            </a:lnSpc>
            <a:spcBef>
              <a:spcPct val="0"/>
            </a:spcBef>
            <a:spcAft>
              <a:spcPct val="35000"/>
            </a:spcAft>
            <a:buNone/>
          </a:pPr>
          <a:r>
            <a:rPr lang="it-IT" sz="2100" kern="1200" dirty="0" err="1"/>
            <a:t>asset</a:t>
          </a:r>
          <a:r>
            <a:rPr lang="it-IT" sz="2100" kern="1200" dirty="0"/>
            <a:t>  PAESAGGIO E NATURALITA'</a:t>
          </a:r>
        </a:p>
      </dsp:txBody>
      <dsp:txXfrm>
        <a:off x="10037654" y="331131"/>
        <a:ext cx="1668021" cy="1097280"/>
      </dsp:txXfrm>
    </dsp:sp>
    <dsp:sp modelId="{9FA68634-BCE8-E94E-84C0-34716F2B2BE9}">
      <dsp:nvSpPr>
        <dsp:cNvPr id="0" name=""/>
        <dsp:cNvSpPr/>
      </dsp:nvSpPr>
      <dsp:spPr>
        <a:xfrm>
          <a:off x="7982692" y="1373547"/>
          <a:ext cx="1097280" cy="1097280"/>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3000" b="-3000"/>
          </a:stretch>
        </a:blipFill>
        <a:ln>
          <a:noFill/>
        </a:ln>
        <a:effectLst/>
      </dsp:spPr>
      <dsp:style>
        <a:lnRef idx="0">
          <a:scrgbClr r="0" g="0" b="0"/>
        </a:lnRef>
        <a:fillRef idx="1">
          <a:scrgbClr r="0" g="0" b="0"/>
        </a:fillRef>
        <a:effectRef idx="2">
          <a:scrgbClr r="0" g="0" b="0"/>
        </a:effectRef>
        <a:fontRef idx="minor"/>
      </dsp:style>
    </dsp:sp>
    <dsp:sp modelId="{54533D80-A14D-974B-A74D-F530EEB16535}">
      <dsp:nvSpPr>
        <dsp:cNvPr id="0" name=""/>
        <dsp:cNvSpPr/>
      </dsp:nvSpPr>
      <dsp:spPr>
        <a:xfrm>
          <a:off x="9079972" y="1373547"/>
          <a:ext cx="1001334" cy="1097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0" rIns="80010" bIns="0" numCol="1" spcCol="1270" anchor="ctr" anchorCtr="0">
          <a:noAutofit/>
        </a:bodyPr>
        <a:lstStyle/>
        <a:p>
          <a:pPr marL="0" lvl="0" indent="0" algn="l" defTabSz="933450">
            <a:lnSpc>
              <a:spcPct val="90000"/>
            </a:lnSpc>
            <a:spcBef>
              <a:spcPct val="0"/>
            </a:spcBef>
            <a:spcAft>
              <a:spcPct val="35000"/>
            </a:spcAft>
            <a:buNone/>
          </a:pPr>
          <a:r>
            <a:rPr lang="it-IT" sz="2100" kern="1200" dirty="0" err="1"/>
            <a:t>asset</a:t>
          </a:r>
          <a:r>
            <a:rPr lang="it-IT" sz="2100" kern="1200" dirty="0"/>
            <a:t> ACQUE</a:t>
          </a:r>
        </a:p>
      </dsp:txBody>
      <dsp:txXfrm>
        <a:off x="9079972" y="1373547"/>
        <a:ext cx="1001334" cy="1097280"/>
      </dsp:txXfrm>
    </dsp:sp>
    <dsp:sp modelId="{55615B00-6BD3-E44E-87F2-8CB1C519C047}">
      <dsp:nvSpPr>
        <dsp:cNvPr id="0" name=""/>
        <dsp:cNvSpPr/>
      </dsp:nvSpPr>
      <dsp:spPr>
        <a:xfrm>
          <a:off x="7637049" y="2830492"/>
          <a:ext cx="1097280" cy="1097280"/>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CF9B0ECF-94A7-E94D-B189-BD6518058BC7}">
      <dsp:nvSpPr>
        <dsp:cNvPr id="0" name=""/>
        <dsp:cNvSpPr/>
      </dsp:nvSpPr>
      <dsp:spPr>
        <a:xfrm>
          <a:off x="8734329" y="2830492"/>
          <a:ext cx="1731454" cy="1097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0" rIns="80010" bIns="0" numCol="1" spcCol="1270" anchor="ctr" anchorCtr="0">
          <a:noAutofit/>
        </a:bodyPr>
        <a:lstStyle/>
        <a:p>
          <a:pPr marL="0" lvl="0" indent="0" algn="l" defTabSz="933450">
            <a:lnSpc>
              <a:spcPct val="90000"/>
            </a:lnSpc>
            <a:spcBef>
              <a:spcPct val="0"/>
            </a:spcBef>
            <a:spcAft>
              <a:spcPct val="35000"/>
            </a:spcAft>
            <a:buNone/>
          </a:pPr>
          <a:r>
            <a:rPr lang="it-IT" sz="2100" kern="1200" dirty="0" err="1"/>
            <a:t>asset</a:t>
          </a:r>
          <a:r>
            <a:rPr lang="it-IT" sz="2100" kern="1200" dirty="0"/>
            <a:t> AGRICOLTURA DI QUALITA'</a:t>
          </a:r>
        </a:p>
      </dsp:txBody>
      <dsp:txXfrm>
        <a:off x="8734329" y="2830492"/>
        <a:ext cx="1731454" cy="1097280"/>
      </dsp:txXfrm>
    </dsp:sp>
    <dsp:sp modelId="{F0526638-AB01-3E4B-9053-D2B6A3E2E7A2}">
      <dsp:nvSpPr>
        <dsp:cNvPr id="0" name=""/>
        <dsp:cNvSpPr/>
      </dsp:nvSpPr>
      <dsp:spPr>
        <a:xfrm>
          <a:off x="7982692" y="4287436"/>
          <a:ext cx="1097280" cy="1097280"/>
        </a:xfrm>
        <a:prstGeom prst="ellipse">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8BA86D67-3A79-6148-A927-FAB890B9DF4F}">
      <dsp:nvSpPr>
        <dsp:cNvPr id="0" name=""/>
        <dsp:cNvSpPr/>
      </dsp:nvSpPr>
      <dsp:spPr>
        <a:xfrm>
          <a:off x="9079972" y="4287436"/>
          <a:ext cx="1760240" cy="1097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0" rIns="80010" bIns="0" numCol="1" spcCol="1270" anchor="ctr" anchorCtr="0">
          <a:noAutofit/>
        </a:bodyPr>
        <a:lstStyle/>
        <a:p>
          <a:pPr marL="0" lvl="0" indent="0" algn="l" defTabSz="933450">
            <a:lnSpc>
              <a:spcPct val="90000"/>
            </a:lnSpc>
            <a:spcBef>
              <a:spcPct val="0"/>
            </a:spcBef>
            <a:spcAft>
              <a:spcPct val="35000"/>
            </a:spcAft>
            <a:buNone/>
          </a:pPr>
          <a:r>
            <a:rPr lang="it-IT" sz="2100" kern="1200" dirty="0" err="1"/>
            <a:t>asset</a:t>
          </a:r>
          <a:r>
            <a:rPr lang="it-IT" sz="2100" kern="1200" dirty="0"/>
            <a:t> TECNOLOGICO</a:t>
          </a:r>
        </a:p>
      </dsp:txBody>
      <dsp:txXfrm>
        <a:off x="9079972" y="4287436"/>
        <a:ext cx="1760240" cy="1097280"/>
      </dsp:txXfrm>
    </dsp:sp>
    <dsp:sp modelId="{8E78065E-2086-784E-931A-94CFFD664941}">
      <dsp:nvSpPr>
        <dsp:cNvPr id="0" name=""/>
        <dsp:cNvSpPr/>
      </dsp:nvSpPr>
      <dsp:spPr>
        <a:xfrm>
          <a:off x="8351441" y="5407341"/>
          <a:ext cx="1097280" cy="1097280"/>
        </a:xfrm>
        <a:prstGeom prst="ellipse">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50000" r="-50000"/>
          </a:stretch>
        </a:blipFill>
        <a:ln>
          <a:noFill/>
        </a:ln>
        <a:effectLst/>
      </dsp:spPr>
      <dsp:style>
        <a:lnRef idx="0">
          <a:scrgbClr r="0" g="0" b="0"/>
        </a:lnRef>
        <a:fillRef idx="1">
          <a:scrgbClr r="0" g="0" b="0"/>
        </a:fillRef>
        <a:effectRef idx="2">
          <a:scrgbClr r="0" g="0" b="0"/>
        </a:effectRef>
        <a:fontRef idx="minor"/>
      </dsp:style>
    </dsp:sp>
    <dsp:sp modelId="{4BDB7273-A555-E64E-8F56-43809CC21BEA}">
      <dsp:nvSpPr>
        <dsp:cNvPr id="0" name=""/>
        <dsp:cNvSpPr/>
      </dsp:nvSpPr>
      <dsp:spPr>
        <a:xfrm>
          <a:off x="9510722" y="5577826"/>
          <a:ext cx="2415235" cy="1097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0" rIns="80010" bIns="0" numCol="1" spcCol="1270" anchor="ctr" anchorCtr="0">
          <a:noAutofit/>
        </a:bodyPr>
        <a:lstStyle/>
        <a:p>
          <a:pPr marL="0" lvl="0" indent="0" algn="l" defTabSz="933450">
            <a:lnSpc>
              <a:spcPct val="90000"/>
            </a:lnSpc>
            <a:spcBef>
              <a:spcPct val="0"/>
            </a:spcBef>
            <a:spcAft>
              <a:spcPct val="35000"/>
            </a:spcAft>
            <a:buNone/>
          </a:pPr>
          <a:r>
            <a:rPr lang="it-IT" sz="2100" kern="1200" dirty="0" err="1"/>
            <a:t>asset</a:t>
          </a:r>
          <a:r>
            <a:rPr lang="it-IT" sz="2100" kern="1200" dirty="0"/>
            <a:t> CITTADINANZA ATTIVA E VALORIZZAZIONE</a:t>
          </a:r>
        </a:p>
      </dsp:txBody>
      <dsp:txXfrm>
        <a:off x="9510722" y="5577826"/>
        <a:ext cx="2415235" cy="1097280"/>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04A956-A145-8848-867F-5D972E063104}" type="datetimeFigureOut">
              <a:rPr lang="it-IT" smtClean="0"/>
              <a:t>11/08/2019</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6F7CFD-6C4F-7B4B-B384-E5A7AF694E37}" type="slidenum">
              <a:rPr lang="it-IT" smtClean="0"/>
              <a:t>‹N›</a:t>
            </a:fld>
            <a:endParaRPr lang="it-IT"/>
          </a:p>
        </p:txBody>
      </p:sp>
    </p:spTree>
    <p:extLst>
      <p:ext uri="{BB962C8B-B14F-4D97-AF65-F5344CB8AC3E}">
        <p14:creationId xmlns:p14="http://schemas.microsoft.com/office/powerpoint/2010/main" val="809521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406F7CFD-6C4F-7B4B-B384-E5A7AF694E37}" type="slidenum">
              <a:rPr lang="it-IT" smtClean="0"/>
              <a:t>1</a:t>
            </a:fld>
            <a:endParaRPr lang="it-IT"/>
          </a:p>
        </p:txBody>
      </p:sp>
    </p:spTree>
    <p:extLst>
      <p:ext uri="{BB962C8B-B14F-4D97-AF65-F5344CB8AC3E}">
        <p14:creationId xmlns:p14="http://schemas.microsoft.com/office/powerpoint/2010/main" val="1318711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stile</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A310360C-A25B-DF47-8D42-9D9FE4382D4E}" type="datetimeFigureOut">
              <a:rPr lang="it-IT" smtClean="0"/>
              <a:t>11/08/2019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77F2AD0-8DAA-7E4D-AA45-9F1E2C13538F}" type="slidenum">
              <a:rPr lang="it-IT" smtClean="0"/>
              <a:t>‹N›</a:t>
            </a:fld>
            <a:endParaRPr lang="it-IT"/>
          </a:p>
        </p:txBody>
      </p:sp>
    </p:spTree>
    <p:extLst>
      <p:ext uri="{BB962C8B-B14F-4D97-AF65-F5344CB8AC3E}">
        <p14:creationId xmlns:p14="http://schemas.microsoft.com/office/powerpoint/2010/main" val="1813579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A310360C-A25B-DF47-8D42-9D9FE4382D4E}" type="datetimeFigureOut">
              <a:rPr lang="it-IT" smtClean="0"/>
              <a:t>11/08/2019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77F2AD0-8DAA-7E4D-AA45-9F1E2C13538F}" type="slidenum">
              <a:rPr lang="it-IT" smtClean="0"/>
              <a:t>‹N›</a:t>
            </a:fld>
            <a:endParaRPr lang="it-IT"/>
          </a:p>
        </p:txBody>
      </p:sp>
    </p:spTree>
    <p:extLst>
      <p:ext uri="{BB962C8B-B14F-4D97-AF65-F5344CB8AC3E}">
        <p14:creationId xmlns:p14="http://schemas.microsoft.com/office/powerpoint/2010/main" val="1674262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stile</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A310360C-A25B-DF47-8D42-9D9FE4382D4E}" type="datetimeFigureOut">
              <a:rPr lang="it-IT" smtClean="0"/>
              <a:t>11/08/2019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77F2AD0-8DAA-7E4D-AA45-9F1E2C13538F}" type="slidenum">
              <a:rPr lang="it-IT" smtClean="0"/>
              <a:t>‹N›</a:t>
            </a:fld>
            <a:endParaRPr lang="it-IT"/>
          </a:p>
        </p:txBody>
      </p:sp>
    </p:spTree>
    <p:extLst>
      <p:ext uri="{BB962C8B-B14F-4D97-AF65-F5344CB8AC3E}">
        <p14:creationId xmlns:p14="http://schemas.microsoft.com/office/powerpoint/2010/main" val="1744249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A310360C-A25B-DF47-8D42-9D9FE4382D4E}" type="datetimeFigureOut">
              <a:rPr lang="it-IT" smtClean="0"/>
              <a:t>11/08/2019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77F2AD0-8DAA-7E4D-AA45-9F1E2C13538F}" type="slidenum">
              <a:rPr lang="it-IT" smtClean="0"/>
              <a:t>‹N›</a:t>
            </a:fld>
            <a:endParaRPr lang="it-IT"/>
          </a:p>
        </p:txBody>
      </p:sp>
    </p:spTree>
    <p:extLst>
      <p:ext uri="{BB962C8B-B14F-4D97-AF65-F5344CB8AC3E}">
        <p14:creationId xmlns:p14="http://schemas.microsoft.com/office/powerpoint/2010/main" val="307846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stile</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A310360C-A25B-DF47-8D42-9D9FE4382D4E}" type="datetimeFigureOut">
              <a:rPr lang="it-IT" smtClean="0"/>
              <a:t>11/08/2019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577F2AD0-8DAA-7E4D-AA45-9F1E2C13538F}" type="slidenum">
              <a:rPr lang="it-IT" smtClean="0"/>
              <a:t>‹N›</a:t>
            </a:fld>
            <a:endParaRPr lang="it-IT"/>
          </a:p>
        </p:txBody>
      </p:sp>
    </p:spTree>
    <p:extLst>
      <p:ext uri="{BB962C8B-B14F-4D97-AF65-F5344CB8AC3E}">
        <p14:creationId xmlns:p14="http://schemas.microsoft.com/office/powerpoint/2010/main" val="681364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A310360C-A25B-DF47-8D42-9D9FE4382D4E}" type="datetimeFigureOut">
              <a:rPr lang="it-IT" smtClean="0"/>
              <a:t>11/08/2019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577F2AD0-8DAA-7E4D-AA45-9F1E2C13538F}" type="slidenum">
              <a:rPr lang="it-IT" smtClean="0"/>
              <a:t>‹N›</a:t>
            </a:fld>
            <a:endParaRPr lang="it-IT"/>
          </a:p>
        </p:txBody>
      </p:sp>
    </p:spTree>
    <p:extLst>
      <p:ext uri="{BB962C8B-B14F-4D97-AF65-F5344CB8AC3E}">
        <p14:creationId xmlns:p14="http://schemas.microsoft.com/office/powerpoint/2010/main" val="1307068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310360C-A25B-DF47-8D42-9D9FE4382D4E}" type="datetimeFigureOut">
              <a:rPr lang="it-IT" smtClean="0"/>
              <a:t>11/08/2019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577F2AD0-8DAA-7E4D-AA45-9F1E2C13538F}" type="slidenum">
              <a:rPr lang="it-IT" smtClean="0"/>
              <a:t>‹N›</a:t>
            </a:fld>
            <a:endParaRPr lang="it-IT"/>
          </a:p>
        </p:txBody>
      </p:sp>
    </p:spTree>
    <p:extLst>
      <p:ext uri="{BB962C8B-B14F-4D97-AF65-F5344CB8AC3E}">
        <p14:creationId xmlns:p14="http://schemas.microsoft.com/office/powerpoint/2010/main" val="1287213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stile</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A310360C-A25B-DF47-8D42-9D9FE4382D4E}" type="datetimeFigureOut">
              <a:rPr lang="it-IT" smtClean="0"/>
              <a:t>11/08/2019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77F2AD0-8DAA-7E4D-AA45-9F1E2C13538F}" type="slidenum">
              <a:rPr lang="it-IT" smtClean="0"/>
              <a:t>‹N›</a:t>
            </a:fld>
            <a:endParaRPr lang="it-IT"/>
          </a:p>
        </p:txBody>
      </p:sp>
    </p:spTree>
    <p:extLst>
      <p:ext uri="{BB962C8B-B14F-4D97-AF65-F5344CB8AC3E}">
        <p14:creationId xmlns:p14="http://schemas.microsoft.com/office/powerpoint/2010/main" val="454665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stile</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A310360C-A25B-DF47-8D42-9D9FE4382D4E}" type="datetimeFigureOut">
              <a:rPr lang="it-IT" smtClean="0"/>
              <a:t>11/08/2019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77F2AD0-8DAA-7E4D-AA45-9F1E2C13538F}" type="slidenum">
              <a:rPr lang="it-IT" smtClean="0"/>
              <a:t>‹N›</a:t>
            </a:fld>
            <a:endParaRPr lang="it-IT"/>
          </a:p>
        </p:txBody>
      </p:sp>
    </p:spTree>
    <p:extLst>
      <p:ext uri="{BB962C8B-B14F-4D97-AF65-F5344CB8AC3E}">
        <p14:creationId xmlns:p14="http://schemas.microsoft.com/office/powerpoint/2010/main" val="807838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A310360C-A25B-DF47-8D42-9D9FE4382D4E}" type="datetimeFigureOut">
              <a:rPr lang="it-IT" smtClean="0"/>
              <a:t>11/08/2019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77F2AD0-8DAA-7E4D-AA45-9F1E2C13538F}" type="slidenum">
              <a:rPr lang="it-IT" smtClean="0"/>
              <a:t>‹N›</a:t>
            </a:fld>
            <a:endParaRPr lang="it-IT"/>
          </a:p>
        </p:txBody>
      </p:sp>
    </p:spTree>
    <p:extLst>
      <p:ext uri="{BB962C8B-B14F-4D97-AF65-F5344CB8AC3E}">
        <p14:creationId xmlns:p14="http://schemas.microsoft.com/office/powerpoint/2010/main" val="958019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A310360C-A25B-DF47-8D42-9D9FE4382D4E}" type="datetimeFigureOut">
              <a:rPr lang="it-IT" smtClean="0"/>
              <a:t>11/08/2019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77F2AD0-8DAA-7E4D-AA45-9F1E2C13538F}" type="slidenum">
              <a:rPr lang="it-IT" smtClean="0"/>
              <a:t>‹N›</a:t>
            </a:fld>
            <a:endParaRPr lang="it-IT"/>
          </a:p>
        </p:txBody>
      </p:sp>
    </p:spTree>
    <p:extLst>
      <p:ext uri="{BB962C8B-B14F-4D97-AF65-F5344CB8AC3E}">
        <p14:creationId xmlns:p14="http://schemas.microsoft.com/office/powerpoint/2010/main" val="1751927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10360C-A25B-DF47-8D42-9D9FE4382D4E}" type="datetimeFigureOut">
              <a:rPr lang="it-IT" smtClean="0"/>
              <a:t>11/08/2019</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7F2AD0-8DAA-7E4D-AA45-9F1E2C13538F}" type="slidenum">
              <a:rPr lang="it-IT" smtClean="0"/>
              <a:t>‹N›</a:t>
            </a:fld>
            <a:endParaRPr lang="it-IT"/>
          </a:p>
        </p:txBody>
      </p:sp>
    </p:spTree>
    <p:extLst>
      <p:ext uri="{BB962C8B-B14F-4D97-AF65-F5344CB8AC3E}">
        <p14:creationId xmlns:p14="http://schemas.microsoft.com/office/powerpoint/2010/main" val="8404720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it.wikipedia.org/w/index.php?title=Oasi_delle_Vasche_di_Maccarese&amp;action=edit&amp;redlink=1" TargetMode="External"/><Relationship Id="rId5" Type="http://schemas.openxmlformats.org/officeDocument/2006/relationships/hyperlink" Target="https://it.wikipedia.org/wiki/Arrone_(fiume)" TargetMode="External"/><Relationship Id="rId4" Type="http://schemas.openxmlformats.org/officeDocument/2006/relationships/hyperlink" Target="https://it.wikipedia.org/wiki/Oasi_di_Macchiagrande"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36848" y="523079"/>
            <a:ext cx="11165851" cy="2387600"/>
          </a:xfrm>
        </p:spPr>
        <p:txBody>
          <a:bodyPr>
            <a:normAutofit fontScale="90000"/>
          </a:bodyPr>
          <a:lstStyle/>
          <a:p>
            <a:pPr algn="r"/>
            <a:r>
              <a:rPr lang="it-IT" sz="4000" i="1" dirty="0"/>
              <a:t>verso il</a:t>
            </a:r>
            <a:r>
              <a:rPr lang="is-IS" sz="4000" i="1" dirty="0"/>
              <a:t>….</a:t>
            </a:r>
            <a:r>
              <a:rPr lang="it-IT" sz="4000" i="1" dirty="0"/>
              <a:t> </a:t>
            </a:r>
            <a:br>
              <a:rPr lang="it-IT" sz="4000" dirty="0"/>
            </a:br>
            <a:r>
              <a:rPr lang="it-IT" b="1" i="1" dirty="0">
                <a:solidFill>
                  <a:srgbClr val="9297B6"/>
                </a:solidFill>
                <a:latin typeface="Franklin Gothic Demi Cond" charset="0"/>
                <a:ea typeface="Franklin Gothic Demi Cond" charset="0"/>
                <a:cs typeface="Franklin Gothic Demi Cond" charset="0"/>
              </a:rPr>
              <a:t>Contratto di paesaggio, costa e fiumi </a:t>
            </a:r>
            <a:br>
              <a:rPr lang="it-IT" b="1" i="1" dirty="0">
                <a:solidFill>
                  <a:srgbClr val="9297B6"/>
                </a:solidFill>
                <a:latin typeface="Franklin Gothic Demi Cond" charset="0"/>
                <a:ea typeface="Franklin Gothic Demi Cond" charset="0"/>
                <a:cs typeface="Franklin Gothic Demi Cond" charset="0"/>
              </a:rPr>
            </a:br>
            <a:r>
              <a:rPr lang="it-IT" b="1" i="1" dirty="0">
                <a:solidFill>
                  <a:srgbClr val="9297B6"/>
                </a:solidFill>
                <a:latin typeface="Franklin Gothic Demi Cond" charset="0"/>
                <a:ea typeface="Franklin Gothic Demi Cond" charset="0"/>
                <a:cs typeface="Franklin Gothic Demi Cond" charset="0"/>
              </a:rPr>
              <a:t>Etrusco-Romano</a:t>
            </a:r>
            <a:br>
              <a:rPr lang="it-IT" b="1" i="1" dirty="0">
                <a:solidFill>
                  <a:srgbClr val="9297B6"/>
                </a:solidFill>
                <a:latin typeface="Franklin Gothic Demi Cond" charset="0"/>
                <a:ea typeface="Franklin Gothic Demi Cond" charset="0"/>
                <a:cs typeface="Franklin Gothic Demi Cond" charset="0"/>
              </a:rPr>
            </a:br>
            <a:r>
              <a:rPr lang="it-IT" sz="3600" b="1" i="1" dirty="0">
                <a:solidFill>
                  <a:srgbClr val="9297B6"/>
                </a:solidFill>
                <a:latin typeface="Franklin Gothic Demi Cond" charset="0"/>
                <a:ea typeface="Franklin Gothic Demi Cond" charset="0"/>
                <a:cs typeface="Franklin Gothic Demi Cond" charset="0"/>
              </a:rPr>
              <a:t>(comuni di Fiumicino e Cerveteri)</a:t>
            </a:r>
          </a:p>
        </p:txBody>
      </p:sp>
      <p:grpSp>
        <p:nvGrpSpPr>
          <p:cNvPr id="11" name="Gruppo 10"/>
          <p:cNvGrpSpPr/>
          <p:nvPr/>
        </p:nvGrpSpPr>
        <p:grpSpPr>
          <a:xfrm rot="19449230">
            <a:off x="4350825" y="4168140"/>
            <a:ext cx="6735044" cy="2702427"/>
            <a:chOff x="840235" y="2754969"/>
            <a:chExt cx="6735044" cy="2702427"/>
          </a:xfrm>
        </p:grpSpPr>
        <p:sp>
          <p:nvSpPr>
            <p:cNvPr id="5" name="CasellaDiTesto 4"/>
            <p:cNvSpPr txBox="1"/>
            <p:nvPr/>
          </p:nvSpPr>
          <p:spPr>
            <a:xfrm rot="1171301">
              <a:off x="5350054" y="3393581"/>
              <a:ext cx="2225225" cy="646331"/>
            </a:xfrm>
            <a:prstGeom prst="rect">
              <a:avLst/>
            </a:prstGeom>
            <a:noFill/>
          </p:spPr>
          <p:txBody>
            <a:bodyPr wrap="none" rtlCol="0">
              <a:spAutoFit/>
            </a:bodyPr>
            <a:lstStyle/>
            <a:p>
              <a:r>
                <a:rPr lang="it-IT" sz="3200" b="1" dirty="0" err="1">
                  <a:solidFill>
                    <a:schemeClr val="accent4">
                      <a:lumMod val="60000"/>
                      <a:lumOff val="40000"/>
                    </a:schemeClr>
                  </a:solidFill>
                  <a:latin typeface="Franklin Gothic Demi Cond" charset="0"/>
                  <a:ea typeface="Franklin Gothic Demi Cond" charset="0"/>
                  <a:cs typeface="Franklin Gothic Demi Cond" charset="0"/>
                </a:rPr>
                <a:t>gri</a:t>
              </a:r>
              <a:r>
                <a:rPr lang="it-IT" sz="3600" b="1" i="1" dirty="0" err="1">
                  <a:solidFill>
                    <a:schemeClr val="accent5">
                      <a:lumMod val="75000"/>
                    </a:schemeClr>
                  </a:solidFill>
                  <a:latin typeface="Franklin Gothic Demi Cond" charset="0"/>
                  <a:ea typeface="Franklin Gothic Demi Cond" charset="0"/>
                  <a:cs typeface="Franklin Gothic Demi Cond" charset="0"/>
                </a:rPr>
                <a:t>CULTURE</a:t>
              </a:r>
              <a:endParaRPr lang="it-IT" sz="3600" b="1" i="1" dirty="0">
                <a:solidFill>
                  <a:schemeClr val="accent5">
                    <a:lumMod val="75000"/>
                  </a:schemeClr>
                </a:solidFill>
                <a:latin typeface="Franklin Gothic Demi Cond" charset="0"/>
                <a:ea typeface="Franklin Gothic Demi Cond" charset="0"/>
                <a:cs typeface="Franklin Gothic Demi Cond" charset="0"/>
              </a:endParaRPr>
            </a:p>
          </p:txBody>
        </p:sp>
        <p:sp>
          <p:nvSpPr>
            <p:cNvPr id="7" name="CasellaDiTesto 6"/>
            <p:cNvSpPr txBox="1"/>
            <p:nvPr/>
          </p:nvSpPr>
          <p:spPr>
            <a:xfrm rot="4019044">
              <a:off x="2490385" y="2359837"/>
              <a:ext cx="766288" cy="4066588"/>
            </a:xfrm>
            <a:prstGeom prst="rect">
              <a:avLst/>
            </a:prstGeom>
            <a:noFill/>
          </p:spPr>
          <p:txBody>
            <a:bodyPr wrap="none" rtlCol="0">
              <a:spAutoFit/>
            </a:bodyPr>
            <a:lstStyle/>
            <a:p>
              <a:pPr>
                <a:lnSpc>
                  <a:spcPts val="3000"/>
                </a:lnSpc>
              </a:pPr>
              <a:r>
                <a:rPr lang="it-IT" sz="3600" b="1" dirty="0">
                  <a:solidFill>
                    <a:schemeClr val="accent5">
                      <a:lumMod val="75000"/>
                    </a:schemeClr>
                  </a:solidFill>
                  <a:latin typeface="Franklin Gothic Demi Cond" charset="0"/>
                  <a:ea typeface="Franklin Gothic Demi Cond" charset="0"/>
                  <a:cs typeface="Franklin Gothic Demi Cond" charset="0"/>
                </a:rPr>
                <a:t>C</a:t>
              </a:r>
            </a:p>
            <a:p>
              <a:pPr>
                <a:lnSpc>
                  <a:spcPts val="3000"/>
                </a:lnSpc>
              </a:pPr>
              <a:r>
                <a:rPr lang="it-IT" sz="3600" b="1" dirty="0" err="1">
                  <a:solidFill>
                    <a:schemeClr val="accent5">
                      <a:lumMod val="75000"/>
                    </a:schemeClr>
                  </a:solidFill>
                  <a:latin typeface="Franklin Gothic Demi Cond" charset="0"/>
                  <a:ea typeface="Franklin Gothic Demi Cond" charset="0"/>
                  <a:cs typeface="Franklin Gothic Demi Cond" charset="0"/>
                </a:rPr>
                <a:t>Q</a:t>
              </a:r>
              <a:endParaRPr lang="it-IT" sz="3600" b="1" dirty="0">
                <a:solidFill>
                  <a:schemeClr val="accent5">
                    <a:lumMod val="75000"/>
                  </a:schemeClr>
                </a:solidFill>
                <a:latin typeface="Franklin Gothic Demi Cond" charset="0"/>
                <a:ea typeface="Franklin Gothic Demi Cond" charset="0"/>
                <a:cs typeface="Franklin Gothic Demi Cond" charset="0"/>
              </a:endParaRPr>
            </a:p>
            <a:p>
              <a:pPr>
                <a:lnSpc>
                  <a:spcPts val="3000"/>
                </a:lnSpc>
              </a:pPr>
              <a:r>
                <a:rPr lang="it-IT" sz="3600" b="1" dirty="0">
                  <a:solidFill>
                    <a:schemeClr val="accent5">
                      <a:lumMod val="75000"/>
                    </a:schemeClr>
                  </a:solidFill>
                  <a:latin typeface="Franklin Gothic Demi Cond" charset="0"/>
                  <a:ea typeface="Franklin Gothic Demi Cond" charset="0"/>
                  <a:cs typeface="Franklin Gothic Demi Cond" charset="0"/>
                </a:rPr>
                <a:t>U</a:t>
              </a:r>
            </a:p>
            <a:p>
              <a:pPr>
                <a:lnSpc>
                  <a:spcPts val="3000"/>
                </a:lnSpc>
              </a:pPr>
              <a:r>
                <a:rPr lang="it-IT" sz="3600" b="1" dirty="0">
                  <a:solidFill>
                    <a:schemeClr val="accent5">
                      <a:lumMod val="75000"/>
                    </a:schemeClr>
                  </a:solidFill>
                  <a:latin typeface="Franklin Gothic Demi Cond" charset="0"/>
                  <a:ea typeface="Franklin Gothic Demi Cond" charset="0"/>
                  <a:cs typeface="Franklin Gothic Demi Cond" charset="0"/>
                </a:rPr>
                <a:t>A</a:t>
              </a:r>
            </a:p>
            <a:p>
              <a:pPr>
                <a:lnSpc>
                  <a:spcPts val="3000"/>
                </a:lnSpc>
              </a:pPr>
              <a:endParaRPr lang="it-IT" sz="3600" dirty="0">
                <a:latin typeface="Franklin Gothic Demi Cond" charset="0"/>
                <a:ea typeface="Franklin Gothic Demi Cond" charset="0"/>
                <a:cs typeface="Franklin Gothic Demi Cond" charset="0"/>
              </a:endParaRPr>
            </a:p>
            <a:p>
              <a:pPr>
                <a:lnSpc>
                  <a:spcPts val="3000"/>
                </a:lnSpc>
              </a:pPr>
              <a:endParaRPr lang="it-IT" sz="3600" dirty="0">
                <a:latin typeface="Franklin Gothic Demi Cond" charset="0"/>
                <a:ea typeface="Franklin Gothic Demi Cond" charset="0"/>
                <a:cs typeface="Franklin Gothic Demi Cond" charset="0"/>
              </a:endParaRPr>
            </a:p>
          </p:txBody>
        </p:sp>
        <p:sp>
          <p:nvSpPr>
            <p:cNvPr id="8" name="CasellaDiTesto 7"/>
            <p:cNvSpPr txBox="1"/>
            <p:nvPr/>
          </p:nvSpPr>
          <p:spPr>
            <a:xfrm rot="5400000">
              <a:off x="4150735" y="4236388"/>
              <a:ext cx="1795685" cy="646331"/>
            </a:xfrm>
            <a:prstGeom prst="rect">
              <a:avLst/>
            </a:prstGeom>
            <a:noFill/>
          </p:spPr>
          <p:txBody>
            <a:bodyPr wrap="none" rtlCol="0">
              <a:spAutoFit/>
            </a:bodyPr>
            <a:lstStyle/>
            <a:p>
              <a:r>
                <a:rPr lang="it-IT" sz="3600" b="1" dirty="0">
                  <a:solidFill>
                    <a:schemeClr val="accent6">
                      <a:lumMod val="75000"/>
                    </a:schemeClr>
                  </a:solidFill>
                  <a:latin typeface="Franklin Gothic Demi Cond" charset="0"/>
                  <a:ea typeface="Franklin Gothic Demi Cond" charset="0"/>
                  <a:cs typeface="Franklin Gothic Demi Cond" charset="0"/>
                </a:rPr>
                <a:t>MBIENTE</a:t>
              </a:r>
            </a:p>
          </p:txBody>
        </p:sp>
        <p:sp>
          <p:nvSpPr>
            <p:cNvPr id="9" name="Pentagono regolare 8"/>
            <p:cNvSpPr/>
            <p:nvPr/>
          </p:nvSpPr>
          <p:spPr>
            <a:xfrm>
              <a:off x="4579566" y="2848861"/>
              <a:ext cx="938026" cy="812850"/>
            </a:xfrm>
            <a:prstGeom prst="pentagon">
              <a:avLst/>
            </a:prstGeom>
            <a:solidFill>
              <a:srgbClr val="9297B6">
                <a:alpha val="2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p:cNvSpPr/>
            <p:nvPr/>
          </p:nvSpPr>
          <p:spPr>
            <a:xfrm rot="1394487">
              <a:off x="4834014" y="2754969"/>
              <a:ext cx="514885" cy="923330"/>
            </a:xfrm>
            <a:prstGeom prst="rect">
              <a:avLst/>
            </a:prstGeom>
          </p:spPr>
          <p:txBody>
            <a:bodyPr wrap="none">
              <a:spAutoFit/>
            </a:bodyPr>
            <a:lstStyle/>
            <a:p>
              <a:r>
                <a:rPr lang="it-IT" sz="5400" b="1" dirty="0">
                  <a:solidFill>
                    <a:schemeClr val="bg1"/>
                  </a:solidFill>
                  <a:latin typeface="Franklin Gothic Demi Cond" charset="0"/>
                  <a:ea typeface="Franklin Gothic Demi Cond" charset="0"/>
                  <a:cs typeface="Franklin Gothic Demi Cond" charset="0"/>
                </a:rPr>
                <a:t>a</a:t>
              </a:r>
              <a:endParaRPr lang="it-IT" sz="5400" dirty="0">
                <a:solidFill>
                  <a:schemeClr val="bg1"/>
                </a:solidFill>
              </a:endParaRPr>
            </a:p>
          </p:txBody>
        </p:sp>
      </p:grpSp>
      <p:pic>
        <p:nvPicPr>
          <p:cNvPr id="3" name="Immagin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865" y="5898086"/>
            <a:ext cx="5166023" cy="826811"/>
          </a:xfrm>
          <a:prstGeom prst="rect">
            <a:avLst/>
          </a:prstGeom>
        </p:spPr>
      </p:pic>
    </p:spTree>
    <p:extLst>
      <p:ext uri="{BB962C8B-B14F-4D97-AF65-F5344CB8AC3E}">
        <p14:creationId xmlns:p14="http://schemas.microsoft.com/office/powerpoint/2010/main" val="1595926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p:cNvGrpSpPr/>
          <p:nvPr/>
        </p:nvGrpSpPr>
        <p:grpSpPr>
          <a:xfrm>
            <a:off x="-190181" y="-108284"/>
            <a:ext cx="12398052" cy="7359716"/>
            <a:chOff x="-190181" y="-108284"/>
            <a:chExt cx="12398052" cy="7359716"/>
          </a:xfrm>
        </p:grpSpPr>
        <p:cxnSp>
          <p:nvCxnSpPr>
            <p:cNvPr id="5" name="Connettore 1 4"/>
            <p:cNvCxnSpPr/>
            <p:nvPr/>
          </p:nvCxnSpPr>
          <p:spPr>
            <a:xfrm>
              <a:off x="0" y="4289612"/>
              <a:ext cx="12192000" cy="0"/>
            </a:xfrm>
            <a:prstGeom prst="line">
              <a:avLst/>
            </a:prstGeom>
            <a:ln w="22225" cmpd="sng"/>
          </p:spPr>
          <p:style>
            <a:lnRef idx="1">
              <a:schemeClr val="accent1"/>
            </a:lnRef>
            <a:fillRef idx="0">
              <a:schemeClr val="accent1"/>
            </a:fillRef>
            <a:effectRef idx="0">
              <a:schemeClr val="accent1"/>
            </a:effectRef>
            <a:fontRef idx="minor">
              <a:schemeClr val="tx1"/>
            </a:fontRef>
          </p:style>
        </p:cxnSp>
        <p:cxnSp>
          <p:nvCxnSpPr>
            <p:cNvPr id="6" name="Connettore 1 5"/>
            <p:cNvCxnSpPr/>
            <p:nvPr/>
          </p:nvCxnSpPr>
          <p:spPr>
            <a:xfrm>
              <a:off x="0" y="4146177"/>
              <a:ext cx="8378825" cy="0"/>
            </a:xfrm>
            <a:prstGeom prst="line">
              <a:avLst/>
            </a:prstGeom>
            <a:ln w="22225" cmpd="sng">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Connettore 1 8"/>
            <p:cNvCxnSpPr/>
            <p:nvPr/>
          </p:nvCxnSpPr>
          <p:spPr>
            <a:xfrm>
              <a:off x="0" y="4462186"/>
              <a:ext cx="7385566" cy="185"/>
            </a:xfrm>
            <a:prstGeom prst="line">
              <a:avLst/>
            </a:prstGeom>
            <a:ln w="22225" cmpd="sng">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Connettore 1 13"/>
            <p:cNvCxnSpPr/>
            <p:nvPr/>
          </p:nvCxnSpPr>
          <p:spPr>
            <a:xfrm>
              <a:off x="0" y="4603378"/>
              <a:ext cx="4894729" cy="26893"/>
            </a:xfrm>
            <a:prstGeom prst="line">
              <a:avLst/>
            </a:prstGeom>
            <a:ln w="22225" cmpd="sng">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Connettore 1 15"/>
            <p:cNvCxnSpPr/>
            <p:nvPr/>
          </p:nvCxnSpPr>
          <p:spPr>
            <a:xfrm>
              <a:off x="0" y="4787153"/>
              <a:ext cx="4343400" cy="0"/>
            </a:xfrm>
            <a:prstGeom prst="line">
              <a:avLst/>
            </a:prstGeom>
            <a:ln w="22225" cmpd="sng">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8" name="CasellaDiTesto 17"/>
            <p:cNvSpPr txBox="1"/>
            <p:nvPr/>
          </p:nvSpPr>
          <p:spPr>
            <a:xfrm>
              <a:off x="8705630" y="3688103"/>
              <a:ext cx="3502241" cy="1200329"/>
            </a:xfrm>
            <a:prstGeom prst="rect">
              <a:avLst/>
            </a:prstGeom>
            <a:noFill/>
          </p:spPr>
          <p:txBody>
            <a:bodyPr wrap="none" rtlCol="0">
              <a:spAutoFit/>
            </a:bodyPr>
            <a:lstStyle/>
            <a:p>
              <a:pPr algn="r"/>
              <a:r>
                <a:rPr lang="it-IT" b="1" i="1" dirty="0">
                  <a:solidFill>
                    <a:srgbClr val="9297B6"/>
                  </a:solidFill>
                  <a:latin typeface="Franklin Gothic Demi Cond" charset="0"/>
                  <a:ea typeface="Franklin Gothic Demi Cond" charset="0"/>
                  <a:cs typeface="Franklin Gothic Demi Cond" charset="0"/>
                </a:rPr>
                <a:t>VERSO IL </a:t>
              </a:r>
            </a:p>
            <a:p>
              <a:pPr algn="r"/>
              <a:r>
                <a:rPr lang="it-IT" b="1" i="1" dirty="0">
                  <a:solidFill>
                    <a:srgbClr val="9297B6"/>
                  </a:solidFill>
                  <a:latin typeface="Franklin Gothic Demi Cond" charset="0"/>
                  <a:ea typeface="Franklin Gothic Demi Cond" charset="0"/>
                  <a:cs typeface="Franklin Gothic Demi Cond" charset="0"/>
                </a:rPr>
                <a:t>Contratto di paesaggio, costa e fiumi  </a:t>
              </a:r>
            </a:p>
            <a:p>
              <a:pPr algn="r"/>
              <a:r>
                <a:rPr lang="it-IT" b="1" i="1" dirty="0">
                  <a:solidFill>
                    <a:srgbClr val="9297B6"/>
                  </a:solidFill>
                  <a:latin typeface="Franklin Gothic Demi Cond" charset="0"/>
                  <a:ea typeface="Franklin Gothic Demi Cond" charset="0"/>
                  <a:cs typeface="Franklin Gothic Demi Cond" charset="0"/>
                </a:rPr>
                <a:t>ETRUSCO_ROMANO</a:t>
              </a:r>
            </a:p>
            <a:p>
              <a:pPr algn="r"/>
              <a:r>
                <a:rPr lang="it-IT" b="1" i="1" dirty="0">
                  <a:solidFill>
                    <a:srgbClr val="9297B6"/>
                  </a:solidFill>
                  <a:latin typeface="Franklin Gothic Demi Cond" charset="0"/>
                  <a:ea typeface="Franklin Gothic Demi Cond" charset="0"/>
                  <a:cs typeface="Franklin Gothic Demi Cond" charset="0"/>
                </a:rPr>
                <a:t>comuni di Fiumicino e Cerveteri</a:t>
              </a:r>
            </a:p>
          </p:txBody>
        </p:sp>
        <p:grpSp>
          <p:nvGrpSpPr>
            <p:cNvPr id="24" name="Gruppo 23"/>
            <p:cNvGrpSpPr/>
            <p:nvPr/>
          </p:nvGrpSpPr>
          <p:grpSpPr>
            <a:xfrm>
              <a:off x="9484771" y="4730404"/>
              <a:ext cx="2259174" cy="2521028"/>
              <a:chOff x="3335160" y="1425388"/>
              <a:chExt cx="2696841" cy="2928962"/>
            </a:xfrm>
          </p:grpSpPr>
          <p:sp>
            <p:nvSpPr>
              <p:cNvPr id="19" name="CasellaDiTesto 18"/>
              <p:cNvSpPr txBox="1"/>
              <p:nvPr/>
            </p:nvSpPr>
            <p:spPr>
              <a:xfrm>
                <a:off x="3348318" y="1425388"/>
                <a:ext cx="2683683" cy="646331"/>
              </a:xfrm>
              <a:prstGeom prst="rect">
                <a:avLst/>
              </a:prstGeom>
              <a:noFill/>
            </p:spPr>
            <p:txBody>
              <a:bodyPr wrap="none" rtlCol="0">
                <a:spAutoFit/>
              </a:bodyPr>
              <a:lstStyle/>
              <a:p>
                <a:r>
                  <a:rPr lang="it-IT" sz="3600" b="1" dirty="0">
                    <a:solidFill>
                      <a:schemeClr val="bg1">
                        <a:lumMod val="65000"/>
                      </a:schemeClr>
                    </a:solidFill>
                    <a:latin typeface="Franklin Gothic Demi Cond" charset="0"/>
                    <a:ea typeface="Franklin Gothic Demi Cond" charset="0"/>
                    <a:cs typeface="Franklin Gothic Demi Cond" charset="0"/>
                  </a:rPr>
                  <a:t>A</a:t>
                </a:r>
                <a:r>
                  <a:rPr lang="it-IT" sz="3600" b="1" dirty="0">
                    <a:latin typeface="Franklin Gothic Demi Cond" charset="0"/>
                    <a:ea typeface="Franklin Gothic Demi Cond" charset="0"/>
                    <a:cs typeface="Franklin Gothic Demi Cond" charset="0"/>
                  </a:rPr>
                  <a:t> </a:t>
                </a:r>
                <a:r>
                  <a:rPr lang="it-IT" sz="3600" b="1" dirty="0" err="1">
                    <a:solidFill>
                      <a:schemeClr val="accent4">
                        <a:lumMod val="60000"/>
                        <a:lumOff val="40000"/>
                      </a:schemeClr>
                    </a:solidFill>
                    <a:latin typeface="Franklin Gothic Demi Cond" charset="0"/>
                    <a:ea typeface="Franklin Gothic Demi Cond" charset="0"/>
                    <a:cs typeface="Franklin Gothic Demi Cond" charset="0"/>
                  </a:rPr>
                  <a:t>gri</a:t>
                </a:r>
                <a:r>
                  <a:rPr lang="it-IT" sz="3600" b="1" dirty="0">
                    <a:solidFill>
                      <a:schemeClr val="accent4">
                        <a:lumMod val="60000"/>
                        <a:lumOff val="40000"/>
                      </a:schemeClr>
                    </a:solidFill>
                    <a:latin typeface="Franklin Gothic Demi Cond" charset="0"/>
                    <a:ea typeface="Franklin Gothic Demi Cond" charset="0"/>
                    <a:cs typeface="Franklin Gothic Demi Cond" charset="0"/>
                  </a:rPr>
                  <a:t> </a:t>
                </a:r>
                <a:r>
                  <a:rPr lang="it-IT" sz="3600" b="1" i="1" dirty="0">
                    <a:solidFill>
                      <a:schemeClr val="accent5">
                        <a:lumMod val="75000"/>
                      </a:schemeClr>
                    </a:solidFill>
                    <a:latin typeface="Franklin Gothic Demi Cond" charset="0"/>
                    <a:ea typeface="Franklin Gothic Demi Cond" charset="0"/>
                    <a:cs typeface="Franklin Gothic Demi Cond" charset="0"/>
                  </a:rPr>
                  <a:t>CULTURE</a:t>
                </a:r>
              </a:p>
            </p:txBody>
          </p:sp>
          <p:grpSp>
            <p:nvGrpSpPr>
              <p:cNvPr id="23" name="Gruppo 22"/>
              <p:cNvGrpSpPr/>
              <p:nvPr/>
            </p:nvGrpSpPr>
            <p:grpSpPr>
              <a:xfrm>
                <a:off x="3335160" y="1740277"/>
                <a:ext cx="1333530" cy="2614073"/>
                <a:chOff x="3335160" y="1740277"/>
                <a:chExt cx="1333530" cy="2614073"/>
              </a:xfrm>
            </p:grpSpPr>
            <p:sp>
              <p:nvSpPr>
                <p:cNvPr id="21" name="CasellaDiTesto 20"/>
                <p:cNvSpPr txBox="1"/>
                <p:nvPr/>
              </p:nvSpPr>
              <p:spPr>
                <a:xfrm>
                  <a:off x="3335160" y="1953693"/>
                  <a:ext cx="452368" cy="2400657"/>
                </a:xfrm>
                <a:prstGeom prst="rect">
                  <a:avLst/>
                </a:prstGeom>
                <a:noFill/>
              </p:spPr>
              <p:txBody>
                <a:bodyPr wrap="none" rtlCol="0">
                  <a:spAutoFit/>
                </a:bodyPr>
                <a:lstStyle/>
                <a:p>
                  <a:pPr>
                    <a:lnSpc>
                      <a:spcPts val="3000"/>
                    </a:lnSpc>
                  </a:pPr>
                  <a:r>
                    <a:rPr lang="it-IT" sz="3600" b="1" dirty="0">
                      <a:solidFill>
                        <a:schemeClr val="accent5">
                          <a:lumMod val="75000"/>
                        </a:schemeClr>
                      </a:solidFill>
                      <a:latin typeface="Franklin Gothic Demi Cond" charset="0"/>
                      <a:ea typeface="Franklin Gothic Demi Cond" charset="0"/>
                      <a:cs typeface="Franklin Gothic Demi Cond" charset="0"/>
                    </a:rPr>
                    <a:t>C</a:t>
                  </a:r>
                </a:p>
                <a:p>
                  <a:pPr>
                    <a:lnSpc>
                      <a:spcPts val="3000"/>
                    </a:lnSpc>
                  </a:pPr>
                  <a:r>
                    <a:rPr lang="it-IT" sz="3600" b="1" dirty="0" err="1">
                      <a:solidFill>
                        <a:schemeClr val="accent5">
                          <a:lumMod val="75000"/>
                        </a:schemeClr>
                      </a:solidFill>
                      <a:latin typeface="Franklin Gothic Demi Cond" charset="0"/>
                      <a:ea typeface="Franklin Gothic Demi Cond" charset="0"/>
                      <a:cs typeface="Franklin Gothic Demi Cond" charset="0"/>
                    </a:rPr>
                    <a:t>Q</a:t>
                  </a:r>
                  <a:endParaRPr lang="it-IT" sz="3600" b="1" dirty="0">
                    <a:solidFill>
                      <a:schemeClr val="accent5">
                        <a:lumMod val="75000"/>
                      </a:schemeClr>
                    </a:solidFill>
                    <a:latin typeface="Franklin Gothic Demi Cond" charset="0"/>
                    <a:ea typeface="Franklin Gothic Demi Cond" charset="0"/>
                    <a:cs typeface="Franklin Gothic Demi Cond" charset="0"/>
                  </a:endParaRPr>
                </a:p>
                <a:p>
                  <a:pPr>
                    <a:lnSpc>
                      <a:spcPts val="3000"/>
                    </a:lnSpc>
                  </a:pPr>
                  <a:r>
                    <a:rPr lang="it-IT" sz="3600" b="1" dirty="0">
                      <a:solidFill>
                        <a:schemeClr val="accent5">
                          <a:lumMod val="75000"/>
                        </a:schemeClr>
                      </a:solidFill>
                      <a:latin typeface="Franklin Gothic Demi Cond" charset="0"/>
                      <a:ea typeface="Franklin Gothic Demi Cond" charset="0"/>
                      <a:cs typeface="Franklin Gothic Demi Cond" charset="0"/>
                    </a:rPr>
                    <a:t>U</a:t>
                  </a:r>
                </a:p>
                <a:p>
                  <a:pPr>
                    <a:lnSpc>
                      <a:spcPts val="3000"/>
                    </a:lnSpc>
                  </a:pPr>
                  <a:r>
                    <a:rPr lang="it-IT" sz="3600" b="1" dirty="0">
                      <a:solidFill>
                        <a:schemeClr val="accent5">
                          <a:lumMod val="75000"/>
                        </a:schemeClr>
                      </a:solidFill>
                      <a:latin typeface="Franklin Gothic Demi Cond" charset="0"/>
                      <a:ea typeface="Franklin Gothic Demi Cond" charset="0"/>
                      <a:cs typeface="Franklin Gothic Demi Cond" charset="0"/>
                    </a:rPr>
                    <a:t>A</a:t>
                  </a:r>
                </a:p>
                <a:p>
                  <a:pPr>
                    <a:lnSpc>
                      <a:spcPts val="3000"/>
                    </a:lnSpc>
                  </a:pPr>
                  <a:endParaRPr lang="it-IT" sz="3600" dirty="0">
                    <a:latin typeface="Franklin Gothic Demi Cond" charset="0"/>
                    <a:ea typeface="Franklin Gothic Demi Cond" charset="0"/>
                    <a:cs typeface="Franklin Gothic Demi Cond" charset="0"/>
                  </a:endParaRPr>
                </a:p>
                <a:p>
                  <a:pPr>
                    <a:lnSpc>
                      <a:spcPts val="3000"/>
                    </a:lnSpc>
                  </a:pPr>
                  <a:endParaRPr lang="it-IT" sz="3600" dirty="0">
                    <a:latin typeface="Franklin Gothic Demi Cond" charset="0"/>
                    <a:ea typeface="Franklin Gothic Demi Cond" charset="0"/>
                    <a:cs typeface="Franklin Gothic Demi Cond" charset="0"/>
                  </a:endParaRPr>
                </a:p>
              </p:txBody>
            </p:sp>
            <p:sp>
              <p:nvSpPr>
                <p:cNvPr id="22" name="CasellaDiTesto 21"/>
                <p:cNvSpPr txBox="1"/>
                <p:nvPr/>
              </p:nvSpPr>
              <p:spPr>
                <a:xfrm rot="2838722">
                  <a:off x="3535046" y="2227590"/>
                  <a:ext cx="1620957" cy="646331"/>
                </a:xfrm>
                <a:prstGeom prst="rect">
                  <a:avLst/>
                </a:prstGeom>
                <a:noFill/>
              </p:spPr>
              <p:txBody>
                <a:bodyPr wrap="none" rtlCol="0">
                  <a:spAutoFit/>
                </a:bodyPr>
                <a:lstStyle/>
                <a:p>
                  <a:r>
                    <a:rPr lang="it-IT" sz="3600" b="1" dirty="0" err="1">
                      <a:solidFill>
                        <a:schemeClr val="accent6">
                          <a:lumMod val="75000"/>
                        </a:schemeClr>
                      </a:solidFill>
                      <a:latin typeface="Franklin Gothic Demi Cond" charset="0"/>
                      <a:ea typeface="Franklin Gothic Demi Cond" charset="0"/>
                      <a:cs typeface="Franklin Gothic Demi Cond" charset="0"/>
                    </a:rPr>
                    <a:t>mbiente</a:t>
                  </a:r>
                  <a:endParaRPr lang="it-IT" sz="3600" b="1" dirty="0">
                    <a:solidFill>
                      <a:schemeClr val="accent6">
                        <a:lumMod val="75000"/>
                      </a:schemeClr>
                    </a:solidFill>
                    <a:latin typeface="Franklin Gothic Demi Cond" charset="0"/>
                    <a:ea typeface="Franklin Gothic Demi Cond" charset="0"/>
                    <a:cs typeface="Franklin Gothic Demi Cond" charset="0"/>
                  </a:endParaRPr>
                </a:p>
              </p:txBody>
            </p:sp>
          </p:grpSp>
        </p:grpSp>
        <p:sp>
          <p:nvSpPr>
            <p:cNvPr id="25" name="CasellaDiTesto 24"/>
            <p:cNvSpPr txBox="1"/>
            <p:nvPr/>
          </p:nvSpPr>
          <p:spPr>
            <a:xfrm>
              <a:off x="0" y="3823184"/>
              <a:ext cx="3777188" cy="400110"/>
            </a:xfrm>
            <a:prstGeom prst="rect">
              <a:avLst/>
            </a:prstGeom>
            <a:noFill/>
          </p:spPr>
          <p:txBody>
            <a:bodyPr wrap="none" rtlCol="0">
              <a:spAutoFit/>
            </a:bodyPr>
            <a:lstStyle/>
            <a:p>
              <a:r>
                <a:rPr lang="it-IT" b="1" dirty="0">
                  <a:solidFill>
                    <a:schemeClr val="accent4">
                      <a:lumMod val="75000"/>
                    </a:schemeClr>
                  </a:solidFill>
                </a:rPr>
                <a:t>BIODISTRETTO </a:t>
              </a:r>
              <a:r>
                <a:rPr lang="it-IT" sz="2000" b="1" i="1" dirty="0">
                  <a:solidFill>
                    <a:schemeClr val="accent4">
                      <a:lumMod val="75000"/>
                    </a:schemeClr>
                  </a:solidFill>
                </a:rPr>
                <a:t>ETRUSCO ROMANO </a:t>
              </a:r>
            </a:p>
          </p:txBody>
        </p:sp>
        <p:cxnSp>
          <p:nvCxnSpPr>
            <p:cNvPr id="27" name="Connettore 1 26"/>
            <p:cNvCxnSpPr/>
            <p:nvPr/>
          </p:nvCxnSpPr>
          <p:spPr>
            <a:xfrm>
              <a:off x="7107572" y="0"/>
              <a:ext cx="145609" cy="6816866"/>
            </a:xfrm>
            <a:prstGeom prst="line">
              <a:avLst/>
            </a:prstGeom>
            <a:ln w="15875" cmpd="sng">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Connettore 1 29"/>
            <p:cNvCxnSpPr/>
            <p:nvPr/>
          </p:nvCxnSpPr>
          <p:spPr>
            <a:xfrm>
              <a:off x="7016167" y="0"/>
              <a:ext cx="145609" cy="6816866"/>
            </a:xfrm>
            <a:prstGeom prst="line">
              <a:avLst/>
            </a:prstGeom>
            <a:ln w="15875" cmpd="sng">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Connettore 1 30"/>
            <p:cNvCxnSpPr/>
            <p:nvPr/>
          </p:nvCxnSpPr>
          <p:spPr>
            <a:xfrm>
              <a:off x="7292385" y="0"/>
              <a:ext cx="96932" cy="4476750"/>
            </a:xfrm>
            <a:prstGeom prst="line">
              <a:avLst/>
            </a:prstGeom>
            <a:ln w="15875" cmpd="sng">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Connettore 1 32"/>
            <p:cNvCxnSpPr/>
            <p:nvPr/>
          </p:nvCxnSpPr>
          <p:spPr>
            <a:xfrm>
              <a:off x="7213977" y="0"/>
              <a:ext cx="78408" cy="3670784"/>
            </a:xfrm>
            <a:prstGeom prst="line">
              <a:avLst/>
            </a:prstGeom>
            <a:ln w="15875" cmpd="sng">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Connettore 1 34"/>
            <p:cNvCxnSpPr/>
            <p:nvPr/>
          </p:nvCxnSpPr>
          <p:spPr>
            <a:xfrm>
              <a:off x="7354648" y="0"/>
              <a:ext cx="42534" cy="1992761"/>
            </a:xfrm>
            <a:prstGeom prst="line">
              <a:avLst/>
            </a:prstGeom>
            <a:ln w="15875" cmpd="sng">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Connettore 1 36"/>
            <p:cNvCxnSpPr/>
            <p:nvPr/>
          </p:nvCxnSpPr>
          <p:spPr>
            <a:xfrm>
              <a:off x="6820140" y="0"/>
              <a:ext cx="52318" cy="2449366"/>
            </a:xfrm>
            <a:prstGeom prst="line">
              <a:avLst/>
            </a:prstGeom>
            <a:ln w="15875" cmpd="sng">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Connettore 1 37"/>
            <p:cNvCxnSpPr/>
            <p:nvPr/>
          </p:nvCxnSpPr>
          <p:spPr>
            <a:xfrm>
              <a:off x="6966440" y="0"/>
              <a:ext cx="56641" cy="3352800"/>
            </a:xfrm>
            <a:prstGeom prst="line">
              <a:avLst/>
            </a:prstGeom>
            <a:ln w="15875" cmpd="sng">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8" name="CasellaDiTesto 47"/>
            <p:cNvSpPr txBox="1"/>
            <p:nvPr/>
          </p:nvSpPr>
          <p:spPr>
            <a:xfrm rot="5400000">
              <a:off x="6695525" y="662469"/>
              <a:ext cx="1687578" cy="369332"/>
            </a:xfrm>
            <a:prstGeom prst="rect">
              <a:avLst/>
            </a:prstGeom>
            <a:noFill/>
          </p:spPr>
          <p:txBody>
            <a:bodyPr wrap="none" rtlCol="0">
              <a:spAutoFit/>
            </a:bodyPr>
            <a:lstStyle/>
            <a:p>
              <a:r>
                <a:rPr lang="it-IT" b="1" dirty="0">
                  <a:solidFill>
                    <a:schemeClr val="accent6">
                      <a:lumMod val="75000"/>
                    </a:schemeClr>
                  </a:solidFill>
                </a:rPr>
                <a:t>SIC, ZPS, parchi </a:t>
              </a:r>
            </a:p>
          </p:txBody>
        </p:sp>
        <p:grpSp>
          <p:nvGrpSpPr>
            <p:cNvPr id="69" name="Gruppo 68"/>
            <p:cNvGrpSpPr/>
            <p:nvPr/>
          </p:nvGrpSpPr>
          <p:grpSpPr>
            <a:xfrm>
              <a:off x="3549496" y="420379"/>
              <a:ext cx="6169588" cy="5893363"/>
              <a:chOff x="3705912" y="275995"/>
              <a:chExt cx="6169588" cy="5893363"/>
            </a:xfrm>
          </p:grpSpPr>
          <p:sp>
            <p:nvSpPr>
              <p:cNvPr id="51" name="Ovale 50"/>
              <p:cNvSpPr/>
              <p:nvPr/>
            </p:nvSpPr>
            <p:spPr>
              <a:xfrm>
                <a:off x="3842189" y="1476467"/>
                <a:ext cx="5553531" cy="3000283"/>
              </a:xfrm>
              <a:prstGeom prst="ellipse">
                <a:avLst/>
              </a:prstGeom>
              <a:solidFill>
                <a:schemeClr val="accent4">
                  <a:lumMod val="75000"/>
                  <a:alpha val="5000"/>
                </a:schemeClr>
              </a:solidFill>
              <a:ln>
                <a:solidFill>
                  <a:schemeClr val="accent4">
                    <a:lumMod val="50000"/>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2" name="Ovale 51"/>
              <p:cNvSpPr/>
              <p:nvPr/>
            </p:nvSpPr>
            <p:spPr>
              <a:xfrm>
                <a:off x="4558125" y="2612369"/>
                <a:ext cx="3556989" cy="3556989"/>
              </a:xfrm>
              <a:prstGeom prst="ellipse">
                <a:avLst/>
              </a:prstGeom>
              <a:solidFill>
                <a:srgbClr val="7030A0">
                  <a:alpha val="8000"/>
                </a:srgbClr>
              </a:solidFill>
              <a:ln>
                <a:solidFill>
                  <a:srgbClr val="7030A0">
                    <a:alpha val="1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3" name="Ovale 52"/>
              <p:cNvSpPr/>
              <p:nvPr/>
            </p:nvSpPr>
            <p:spPr>
              <a:xfrm>
                <a:off x="4342985" y="2325034"/>
                <a:ext cx="1929879" cy="1929879"/>
              </a:xfrm>
              <a:prstGeom prst="ellipse">
                <a:avLst/>
              </a:prstGeom>
              <a:solidFill>
                <a:schemeClr val="accent4">
                  <a:lumMod val="60000"/>
                  <a:lumOff val="40000"/>
                  <a:alpha val="19000"/>
                </a:schemeClr>
              </a:solidFill>
              <a:ln w="38100">
                <a:solidFill>
                  <a:schemeClr val="accent4">
                    <a:lumMod val="60000"/>
                    <a:lumOff val="40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4" name="Ovale 53"/>
              <p:cNvSpPr/>
              <p:nvPr/>
            </p:nvSpPr>
            <p:spPr>
              <a:xfrm rot="5400000">
                <a:off x="7161334" y="850554"/>
                <a:ext cx="3288726" cy="2139607"/>
              </a:xfrm>
              <a:prstGeom prst="ellipse">
                <a:avLst/>
              </a:prstGeom>
              <a:solidFill>
                <a:schemeClr val="accent6">
                  <a:lumMod val="75000"/>
                  <a:alpha val="9000"/>
                </a:schemeClr>
              </a:solidFill>
              <a:ln w="25400">
                <a:solidFill>
                  <a:schemeClr val="accent6">
                    <a:lumMod val="75000"/>
                    <a:alpha val="2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5" name="Ovale 54"/>
              <p:cNvSpPr/>
              <p:nvPr/>
            </p:nvSpPr>
            <p:spPr>
              <a:xfrm>
                <a:off x="5590260" y="2694216"/>
                <a:ext cx="1929879" cy="1929879"/>
              </a:xfrm>
              <a:prstGeom prst="ellipse">
                <a:avLst/>
              </a:prstGeom>
              <a:solidFill>
                <a:schemeClr val="bg1">
                  <a:lumMod val="65000"/>
                  <a:alpha val="19000"/>
                </a:schemeClr>
              </a:solidFill>
              <a:ln w="25400">
                <a:solidFill>
                  <a:schemeClr val="bg1">
                    <a:lumMod val="50000"/>
                    <a:alpha val="2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6" name="Ovale 55"/>
              <p:cNvSpPr/>
              <p:nvPr/>
            </p:nvSpPr>
            <p:spPr>
              <a:xfrm rot="4537261">
                <a:off x="5799379" y="2785072"/>
                <a:ext cx="3484334" cy="931609"/>
              </a:xfrm>
              <a:prstGeom prst="ellipse">
                <a:avLst/>
              </a:prstGeom>
              <a:solidFill>
                <a:srgbClr val="FF0000">
                  <a:alpha val="11000"/>
                </a:srgbClr>
              </a:solidFill>
              <a:ln>
                <a:solidFill>
                  <a:srgbClr val="FF0000">
                    <a:alpha val="4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7" name="Ovale 56"/>
              <p:cNvSpPr/>
              <p:nvPr/>
            </p:nvSpPr>
            <p:spPr>
              <a:xfrm rot="4066662">
                <a:off x="5140751" y="1141815"/>
                <a:ext cx="1759467" cy="1866982"/>
              </a:xfrm>
              <a:prstGeom prst="ellipse">
                <a:avLst/>
              </a:prstGeom>
              <a:solidFill>
                <a:srgbClr val="FA3CC1">
                  <a:alpha val="7000"/>
                </a:srgbClr>
              </a:solidFill>
              <a:ln w="19050">
                <a:solidFill>
                  <a:srgbClr val="FA3CC1">
                    <a:alpha val="2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8" name="CasellaDiTesto 57"/>
              <p:cNvSpPr txBox="1"/>
              <p:nvPr/>
            </p:nvSpPr>
            <p:spPr>
              <a:xfrm rot="19471842">
                <a:off x="3705912" y="2287096"/>
                <a:ext cx="1559658" cy="307777"/>
              </a:xfrm>
              <a:prstGeom prst="rect">
                <a:avLst/>
              </a:prstGeom>
              <a:noFill/>
            </p:spPr>
            <p:txBody>
              <a:bodyPr wrap="none" rtlCol="0">
                <a:spAutoFit/>
              </a:bodyPr>
              <a:lstStyle/>
              <a:p>
                <a:r>
                  <a:rPr lang="it-IT" sz="1400" b="1" dirty="0">
                    <a:solidFill>
                      <a:schemeClr val="accent4">
                        <a:lumMod val="50000"/>
                      </a:schemeClr>
                    </a:solidFill>
                  </a:rPr>
                  <a:t>Paesaggio RURALE</a:t>
                </a:r>
              </a:p>
            </p:txBody>
          </p:sp>
          <p:sp>
            <p:nvSpPr>
              <p:cNvPr id="59" name="CasellaDiTesto 58"/>
              <p:cNvSpPr txBox="1"/>
              <p:nvPr/>
            </p:nvSpPr>
            <p:spPr>
              <a:xfrm rot="19471842">
                <a:off x="4328224" y="2774565"/>
                <a:ext cx="928075" cy="523220"/>
              </a:xfrm>
              <a:prstGeom prst="rect">
                <a:avLst/>
              </a:prstGeom>
              <a:noFill/>
            </p:spPr>
            <p:txBody>
              <a:bodyPr wrap="none" rtlCol="0">
                <a:spAutoFit/>
              </a:bodyPr>
              <a:lstStyle/>
              <a:p>
                <a:r>
                  <a:rPr lang="it-IT" sz="1400" b="1" dirty="0">
                    <a:solidFill>
                      <a:schemeClr val="accent4">
                        <a:lumMod val="75000"/>
                      </a:schemeClr>
                    </a:solidFill>
                  </a:rPr>
                  <a:t>Paesaggio</a:t>
                </a:r>
              </a:p>
              <a:p>
                <a:r>
                  <a:rPr lang="it-IT" sz="1400" b="1" dirty="0">
                    <a:solidFill>
                      <a:schemeClr val="accent4">
                        <a:lumMod val="75000"/>
                      </a:schemeClr>
                    </a:solidFill>
                  </a:rPr>
                  <a:t>AGRARIO</a:t>
                </a:r>
              </a:p>
            </p:txBody>
          </p:sp>
          <p:sp>
            <p:nvSpPr>
              <p:cNvPr id="60" name="CasellaDiTesto 59"/>
              <p:cNvSpPr txBox="1"/>
              <p:nvPr/>
            </p:nvSpPr>
            <p:spPr>
              <a:xfrm rot="19471842">
                <a:off x="8599451" y="1346442"/>
                <a:ext cx="976999" cy="523220"/>
              </a:xfrm>
              <a:prstGeom prst="rect">
                <a:avLst/>
              </a:prstGeom>
              <a:noFill/>
            </p:spPr>
            <p:txBody>
              <a:bodyPr wrap="none" rtlCol="0">
                <a:spAutoFit/>
              </a:bodyPr>
              <a:lstStyle/>
              <a:p>
                <a:r>
                  <a:rPr lang="it-IT" sz="1400" b="1">
                    <a:solidFill>
                      <a:schemeClr val="accent6">
                        <a:lumMod val="50000"/>
                      </a:schemeClr>
                    </a:solidFill>
                  </a:rPr>
                  <a:t>Paesaggio </a:t>
                </a:r>
              </a:p>
              <a:p>
                <a:r>
                  <a:rPr lang="it-IT" sz="1400" b="1" dirty="0">
                    <a:solidFill>
                      <a:schemeClr val="accent6">
                        <a:lumMod val="50000"/>
                      </a:schemeClr>
                    </a:solidFill>
                  </a:rPr>
                  <a:t>NATURALE</a:t>
                </a:r>
              </a:p>
            </p:txBody>
          </p:sp>
          <p:sp>
            <p:nvSpPr>
              <p:cNvPr id="61" name="CasellaDiTesto 60"/>
              <p:cNvSpPr txBox="1"/>
              <p:nvPr/>
            </p:nvSpPr>
            <p:spPr>
              <a:xfrm rot="19471842">
                <a:off x="5150033" y="4912871"/>
                <a:ext cx="1037207" cy="523220"/>
              </a:xfrm>
              <a:prstGeom prst="rect">
                <a:avLst/>
              </a:prstGeom>
              <a:noFill/>
            </p:spPr>
            <p:txBody>
              <a:bodyPr wrap="none" rtlCol="0">
                <a:spAutoFit/>
              </a:bodyPr>
              <a:lstStyle/>
              <a:p>
                <a:r>
                  <a:rPr lang="it-IT" sz="1400" b="1">
                    <a:solidFill>
                      <a:srgbClr val="7030A0"/>
                    </a:solidFill>
                  </a:rPr>
                  <a:t>Paesaggio </a:t>
                </a:r>
              </a:p>
              <a:p>
                <a:r>
                  <a:rPr lang="it-IT" sz="1400" b="1" dirty="0">
                    <a:solidFill>
                      <a:srgbClr val="7030A0"/>
                    </a:solidFill>
                  </a:rPr>
                  <a:t>CULTURALE</a:t>
                </a:r>
              </a:p>
            </p:txBody>
          </p:sp>
          <p:sp>
            <p:nvSpPr>
              <p:cNvPr id="62" name="CasellaDiTesto 61"/>
              <p:cNvSpPr txBox="1"/>
              <p:nvPr/>
            </p:nvSpPr>
            <p:spPr>
              <a:xfrm rot="5400000">
                <a:off x="5944266" y="3186393"/>
                <a:ext cx="1379801" cy="738664"/>
              </a:xfrm>
              <a:prstGeom prst="rect">
                <a:avLst/>
              </a:prstGeom>
              <a:noFill/>
            </p:spPr>
            <p:txBody>
              <a:bodyPr wrap="none" rtlCol="0">
                <a:spAutoFit/>
              </a:bodyPr>
              <a:lstStyle/>
              <a:p>
                <a:r>
                  <a:rPr lang="it-IT" sz="1400" b="1" dirty="0">
                    <a:solidFill>
                      <a:schemeClr val="bg1">
                        <a:lumMod val="50000"/>
                      </a:schemeClr>
                    </a:solidFill>
                  </a:rPr>
                  <a:t>Paesaggio </a:t>
                </a:r>
              </a:p>
              <a:p>
                <a:r>
                  <a:rPr lang="it-IT" sz="1400" b="1" dirty="0">
                    <a:solidFill>
                      <a:schemeClr val="bg1">
                        <a:lumMod val="50000"/>
                      </a:schemeClr>
                    </a:solidFill>
                  </a:rPr>
                  <a:t>STORICO</a:t>
                </a:r>
              </a:p>
              <a:p>
                <a:r>
                  <a:rPr lang="it-IT" sz="1400" b="1" dirty="0">
                    <a:solidFill>
                      <a:schemeClr val="bg1">
                        <a:lumMod val="50000"/>
                      </a:schemeClr>
                    </a:solidFill>
                  </a:rPr>
                  <a:t>ARCHEOLOGICO</a:t>
                </a:r>
              </a:p>
            </p:txBody>
          </p:sp>
          <p:sp>
            <p:nvSpPr>
              <p:cNvPr id="63" name="CasellaDiTesto 62"/>
              <p:cNvSpPr txBox="1"/>
              <p:nvPr/>
            </p:nvSpPr>
            <p:spPr>
              <a:xfrm rot="2283478">
                <a:off x="5301658" y="1849889"/>
                <a:ext cx="1250150" cy="523220"/>
              </a:xfrm>
              <a:prstGeom prst="rect">
                <a:avLst/>
              </a:prstGeom>
              <a:noFill/>
            </p:spPr>
            <p:txBody>
              <a:bodyPr wrap="none" rtlCol="0">
                <a:spAutoFit/>
              </a:bodyPr>
              <a:lstStyle/>
              <a:p>
                <a:r>
                  <a:rPr lang="it-IT" sz="1400" b="1" dirty="0">
                    <a:solidFill>
                      <a:srgbClr val="FA3CC1"/>
                    </a:solidFill>
                  </a:rPr>
                  <a:t>Paesaggio </a:t>
                </a:r>
              </a:p>
              <a:p>
                <a:r>
                  <a:rPr lang="it-IT" sz="1400" b="1" dirty="0">
                    <a:solidFill>
                      <a:srgbClr val="FA3CC1"/>
                    </a:solidFill>
                  </a:rPr>
                  <a:t>URBANIZZATO</a:t>
                </a:r>
              </a:p>
            </p:txBody>
          </p:sp>
          <p:sp>
            <p:nvSpPr>
              <p:cNvPr id="64" name="CasellaDiTesto 63"/>
              <p:cNvSpPr txBox="1"/>
              <p:nvPr/>
            </p:nvSpPr>
            <p:spPr>
              <a:xfrm rot="4105742">
                <a:off x="7207141" y="2526107"/>
                <a:ext cx="928075" cy="523220"/>
              </a:xfrm>
              <a:prstGeom prst="rect">
                <a:avLst/>
              </a:prstGeom>
              <a:noFill/>
            </p:spPr>
            <p:txBody>
              <a:bodyPr wrap="none" rtlCol="0">
                <a:spAutoFit/>
              </a:bodyPr>
              <a:lstStyle/>
              <a:p>
                <a:r>
                  <a:rPr lang="it-IT" sz="1400" b="1" dirty="0">
                    <a:solidFill>
                      <a:srgbClr val="FF0000"/>
                    </a:solidFill>
                  </a:rPr>
                  <a:t>Paesaggio</a:t>
                </a:r>
              </a:p>
              <a:p>
                <a:r>
                  <a:rPr lang="it-IT" sz="1400" b="1" dirty="0">
                    <a:solidFill>
                      <a:srgbClr val="FF0000"/>
                    </a:solidFill>
                  </a:rPr>
                  <a:t> URBANO</a:t>
                </a:r>
              </a:p>
            </p:txBody>
          </p:sp>
        </p:grpSp>
        <p:sp>
          <p:nvSpPr>
            <p:cNvPr id="66" name="Figura a mano libera 65"/>
            <p:cNvSpPr/>
            <p:nvPr/>
          </p:nvSpPr>
          <p:spPr>
            <a:xfrm>
              <a:off x="866273" y="-108284"/>
              <a:ext cx="6786013" cy="6925150"/>
            </a:xfrm>
            <a:custGeom>
              <a:avLst/>
              <a:gdLst>
                <a:gd name="connsiteX0" fmla="*/ 0 w 5354052"/>
                <a:gd name="connsiteY0" fmla="*/ 0 h 6581274"/>
                <a:gd name="connsiteX1" fmla="*/ 96252 w 5354052"/>
                <a:gd name="connsiteY1" fmla="*/ 24063 h 6581274"/>
                <a:gd name="connsiteX2" fmla="*/ 144379 w 5354052"/>
                <a:gd name="connsiteY2" fmla="*/ 84221 h 6581274"/>
                <a:gd name="connsiteX3" fmla="*/ 252663 w 5354052"/>
                <a:gd name="connsiteY3" fmla="*/ 180474 h 6581274"/>
                <a:gd name="connsiteX4" fmla="*/ 276726 w 5354052"/>
                <a:gd name="connsiteY4" fmla="*/ 228600 h 6581274"/>
                <a:gd name="connsiteX5" fmla="*/ 348915 w 5354052"/>
                <a:gd name="connsiteY5" fmla="*/ 360948 h 6581274"/>
                <a:gd name="connsiteX6" fmla="*/ 372979 w 5354052"/>
                <a:gd name="connsiteY6" fmla="*/ 469232 h 6581274"/>
                <a:gd name="connsiteX7" fmla="*/ 397042 w 5354052"/>
                <a:gd name="connsiteY7" fmla="*/ 733927 h 6581274"/>
                <a:gd name="connsiteX8" fmla="*/ 421105 w 5354052"/>
                <a:gd name="connsiteY8" fmla="*/ 866274 h 6581274"/>
                <a:gd name="connsiteX9" fmla="*/ 433137 w 5354052"/>
                <a:gd name="connsiteY9" fmla="*/ 902369 h 6581274"/>
                <a:gd name="connsiteX10" fmla="*/ 445168 w 5354052"/>
                <a:gd name="connsiteY10" fmla="*/ 986590 h 6581274"/>
                <a:gd name="connsiteX11" fmla="*/ 529389 w 5354052"/>
                <a:gd name="connsiteY11" fmla="*/ 1106906 h 6581274"/>
                <a:gd name="connsiteX12" fmla="*/ 565484 w 5354052"/>
                <a:gd name="connsiteY12" fmla="*/ 1143000 h 6581274"/>
                <a:gd name="connsiteX13" fmla="*/ 601579 w 5354052"/>
                <a:gd name="connsiteY13" fmla="*/ 1191127 h 6581274"/>
                <a:gd name="connsiteX14" fmla="*/ 721894 w 5354052"/>
                <a:gd name="connsiteY14" fmla="*/ 1299411 h 6581274"/>
                <a:gd name="connsiteX15" fmla="*/ 794084 w 5354052"/>
                <a:gd name="connsiteY15" fmla="*/ 1347537 h 6581274"/>
                <a:gd name="connsiteX16" fmla="*/ 914400 w 5354052"/>
                <a:gd name="connsiteY16" fmla="*/ 1407695 h 6581274"/>
                <a:gd name="connsiteX17" fmla="*/ 986589 w 5354052"/>
                <a:gd name="connsiteY17" fmla="*/ 1443790 h 6581274"/>
                <a:gd name="connsiteX18" fmla="*/ 1046747 w 5354052"/>
                <a:gd name="connsiteY18" fmla="*/ 1479885 h 6581274"/>
                <a:gd name="connsiteX19" fmla="*/ 1155031 w 5354052"/>
                <a:gd name="connsiteY19" fmla="*/ 1528011 h 6581274"/>
                <a:gd name="connsiteX20" fmla="*/ 1251284 w 5354052"/>
                <a:gd name="connsiteY20" fmla="*/ 1576137 h 6581274"/>
                <a:gd name="connsiteX21" fmla="*/ 1335505 w 5354052"/>
                <a:gd name="connsiteY21" fmla="*/ 1636295 h 6581274"/>
                <a:gd name="connsiteX22" fmla="*/ 1371600 w 5354052"/>
                <a:gd name="connsiteY22" fmla="*/ 1684421 h 6581274"/>
                <a:gd name="connsiteX23" fmla="*/ 1443789 w 5354052"/>
                <a:gd name="connsiteY23" fmla="*/ 1816769 h 6581274"/>
                <a:gd name="connsiteX24" fmla="*/ 1455821 w 5354052"/>
                <a:gd name="connsiteY24" fmla="*/ 1876927 h 6581274"/>
                <a:gd name="connsiteX25" fmla="*/ 1467852 w 5354052"/>
                <a:gd name="connsiteY25" fmla="*/ 1913021 h 6581274"/>
                <a:gd name="connsiteX26" fmla="*/ 1455821 w 5354052"/>
                <a:gd name="connsiteY26" fmla="*/ 2610853 h 6581274"/>
                <a:gd name="connsiteX27" fmla="*/ 1443789 w 5354052"/>
                <a:gd name="connsiteY27" fmla="*/ 2719137 h 6581274"/>
                <a:gd name="connsiteX28" fmla="*/ 1455821 w 5354052"/>
                <a:gd name="connsiteY28" fmla="*/ 2971800 h 6581274"/>
                <a:gd name="connsiteX29" fmla="*/ 1491915 w 5354052"/>
                <a:gd name="connsiteY29" fmla="*/ 3019927 h 6581274"/>
                <a:gd name="connsiteX30" fmla="*/ 1540042 w 5354052"/>
                <a:gd name="connsiteY30" fmla="*/ 3080085 h 6581274"/>
                <a:gd name="connsiteX31" fmla="*/ 1576137 w 5354052"/>
                <a:gd name="connsiteY31" fmla="*/ 3092116 h 6581274"/>
                <a:gd name="connsiteX32" fmla="*/ 1985210 w 5354052"/>
                <a:gd name="connsiteY32" fmla="*/ 3104148 h 6581274"/>
                <a:gd name="connsiteX33" fmla="*/ 2033337 w 5354052"/>
                <a:gd name="connsiteY33" fmla="*/ 3116179 h 6581274"/>
                <a:gd name="connsiteX34" fmla="*/ 2093494 w 5354052"/>
                <a:gd name="connsiteY34" fmla="*/ 3128211 h 6581274"/>
                <a:gd name="connsiteX35" fmla="*/ 2165684 w 5354052"/>
                <a:gd name="connsiteY35" fmla="*/ 3176337 h 6581274"/>
                <a:gd name="connsiteX36" fmla="*/ 2286000 w 5354052"/>
                <a:gd name="connsiteY36" fmla="*/ 3236495 h 6581274"/>
                <a:gd name="connsiteX37" fmla="*/ 2418347 w 5354052"/>
                <a:gd name="connsiteY37" fmla="*/ 3344779 h 6581274"/>
                <a:gd name="connsiteX38" fmla="*/ 2466473 w 5354052"/>
                <a:gd name="connsiteY38" fmla="*/ 3380874 h 6581274"/>
                <a:gd name="connsiteX39" fmla="*/ 2526631 w 5354052"/>
                <a:gd name="connsiteY39" fmla="*/ 3465095 h 6581274"/>
                <a:gd name="connsiteX40" fmla="*/ 2562726 w 5354052"/>
                <a:gd name="connsiteY40" fmla="*/ 3585411 h 6581274"/>
                <a:gd name="connsiteX41" fmla="*/ 2598821 w 5354052"/>
                <a:gd name="connsiteY41" fmla="*/ 3838074 h 6581274"/>
                <a:gd name="connsiteX42" fmla="*/ 2622884 w 5354052"/>
                <a:gd name="connsiteY42" fmla="*/ 3874169 h 6581274"/>
                <a:gd name="connsiteX43" fmla="*/ 2671010 w 5354052"/>
                <a:gd name="connsiteY43" fmla="*/ 3898232 h 6581274"/>
                <a:gd name="connsiteX44" fmla="*/ 2815389 w 5354052"/>
                <a:gd name="connsiteY44" fmla="*/ 3934327 h 6581274"/>
                <a:gd name="connsiteX45" fmla="*/ 3092115 w 5354052"/>
                <a:gd name="connsiteY45" fmla="*/ 3958390 h 6581274"/>
                <a:gd name="connsiteX46" fmla="*/ 3200400 w 5354052"/>
                <a:gd name="connsiteY46" fmla="*/ 3994485 h 6581274"/>
                <a:gd name="connsiteX47" fmla="*/ 3236494 w 5354052"/>
                <a:gd name="connsiteY47" fmla="*/ 4030579 h 6581274"/>
                <a:gd name="connsiteX48" fmla="*/ 3308684 w 5354052"/>
                <a:gd name="connsiteY48" fmla="*/ 4126832 h 6581274"/>
                <a:gd name="connsiteX49" fmla="*/ 3368842 w 5354052"/>
                <a:gd name="connsiteY49" fmla="*/ 4295274 h 6581274"/>
                <a:gd name="connsiteX50" fmla="*/ 3404937 w 5354052"/>
                <a:gd name="connsiteY50" fmla="*/ 4427621 h 6581274"/>
                <a:gd name="connsiteX51" fmla="*/ 4764505 w 5354052"/>
                <a:gd name="connsiteY51" fmla="*/ 4656221 h 6581274"/>
                <a:gd name="connsiteX52" fmla="*/ 4788568 w 5354052"/>
                <a:gd name="connsiteY52" fmla="*/ 4692316 h 6581274"/>
                <a:gd name="connsiteX53" fmla="*/ 4824663 w 5354052"/>
                <a:gd name="connsiteY53" fmla="*/ 4716379 h 6581274"/>
                <a:gd name="connsiteX54" fmla="*/ 4908884 w 5354052"/>
                <a:gd name="connsiteY54" fmla="*/ 4788569 h 6581274"/>
                <a:gd name="connsiteX55" fmla="*/ 4932947 w 5354052"/>
                <a:gd name="connsiteY55" fmla="*/ 4716379 h 6581274"/>
                <a:gd name="connsiteX56" fmla="*/ 4969042 w 5354052"/>
                <a:gd name="connsiteY56" fmla="*/ 4692316 h 6581274"/>
                <a:gd name="connsiteX57" fmla="*/ 5017168 w 5354052"/>
                <a:gd name="connsiteY57" fmla="*/ 4848727 h 6581274"/>
                <a:gd name="connsiteX58" fmla="*/ 5041231 w 5354052"/>
                <a:gd name="connsiteY58" fmla="*/ 4896853 h 6581274"/>
                <a:gd name="connsiteX59" fmla="*/ 5053263 w 5354052"/>
                <a:gd name="connsiteY59" fmla="*/ 4969042 h 6581274"/>
                <a:gd name="connsiteX60" fmla="*/ 5077326 w 5354052"/>
                <a:gd name="connsiteY60" fmla="*/ 5053263 h 6581274"/>
                <a:gd name="connsiteX61" fmla="*/ 5089358 w 5354052"/>
                <a:gd name="connsiteY61" fmla="*/ 5137485 h 6581274"/>
                <a:gd name="connsiteX62" fmla="*/ 5101389 w 5354052"/>
                <a:gd name="connsiteY62" fmla="*/ 5185611 h 6581274"/>
                <a:gd name="connsiteX63" fmla="*/ 5113421 w 5354052"/>
                <a:gd name="connsiteY63" fmla="*/ 5245769 h 6581274"/>
                <a:gd name="connsiteX64" fmla="*/ 5161547 w 5354052"/>
                <a:gd name="connsiteY64" fmla="*/ 5378116 h 6581274"/>
                <a:gd name="connsiteX65" fmla="*/ 5221705 w 5354052"/>
                <a:gd name="connsiteY65" fmla="*/ 5354053 h 6581274"/>
                <a:gd name="connsiteX66" fmla="*/ 5281863 w 5354052"/>
                <a:gd name="connsiteY66" fmla="*/ 5474369 h 6581274"/>
                <a:gd name="connsiteX67" fmla="*/ 5354052 w 5354052"/>
                <a:gd name="connsiteY67" fmla="*/ 5642811 h 6581274"/>
                <a:gd name="connsiteX68" fmla="*/ 5342021 w 5354052"/>
                <a:gd name="connsiteY68" fmla="*/ 6172200 h 6581274"/>
                <a:gd name="connsiteX69" fmla="*/ 5329989 w 5354052"/>
                <a:gd name="connsiteY69" fmla="*/ 6232358 h 6581274"/>
                <a:gd name="connsiteX70" fmla="*/ 5317958 w 5354052"/>
                <a:gd name="connsiteY70" fmla="*/ 6581274 h 6581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354052" h="6581274">
                  <a:moveTo>
                    <a:pt x="0" y="0"/>
                  </a:moveTo>
                  <a:cubicBezTo>
                    <a:pt x="32084" y="8021"/>
                    <a:pt x="77907" y="-3454"/>
                    <a:pt x="96252" y="24063"/>
                  </a:cubicBezTo>
                  <a:cubicBezTo>
                    <a:pt x="114122" y="50869"/>
                    <a:pt x="119884" y="64625"/>
                    <a:pt x="144379" y="84221"/>
                  </a:cubicBezTo>
                  <a:cubicBezTo>
                    <a:pt x="186759" y="118126"/>
                    <a:pt x="222090" y="119328"/>
                    <a:pt x="252663" y="180474"/>
                  </a:cubicBezTo>
                  <a:cubicBezTo>
                    <a:pt x="260684" y="196516"/>
                    <a:pt x="267828" y="213028"/>
                    <a:pt x="276726" y="228600"/>
                  </a:cubicBezTo>
                  <a:cubicBezTo>
                    <a:pt x="306010" y="279847"/>
                    <a:pt x="330731" y="288215"/>
                    <a:pt x="348915" y="360948"/>
                  </a:cubicBezTo>
                  <a:cubicBezTo>
                    <a:pt x="365907" y="428913"/>
                    <a:pt x="357704" y="392859"/>
                    <a:pt x="372979" y="469232"/>
                  </a:cubicBezTo>
                  <a:cubicBezTo>
                    <a:pt x="380805" y="570975"/>
                    <a:pt x="384090" y="636788"/>
                    <a:pt x="397042" y="733927"/>
                  </a:cubicBezTo>
                  <a:cubicBezTo>
                    <a:pt x="400108" y="756922"/>
                    <a:pt x="414622" y="840343"/>
                    <a:pt x="421105" y="866274"/>
                  </a:cubicBezTo>
                  <a:cubicBezTo>
                    <a:pt x="424181" y="878578"/>
                    <a:pt x="429126" y="890337"/>
                    <a:pt x="433137" y="902369"/>
                  </a:cubicBezTo>
                  <a:cubicBezTo>
                    <a:pt x="437147" y="930443"/>
                    <a:pt x="434988" y="960122"/>
                    <a:pt x="445168" y="986590"/>
                  </a:cubicBezTo>
                  <a:cubicBezTo>
                    <a:pt x="449983" y="999110"/>
                    <a:pt x="513686" y="1088586"/>
                    <a:pt x="529389" y="1106906"/>
                  </a:cubicBezTo>
                  <a:cubicBezTo>
                    <a:pt x="540462" y="1119825"/>
                    <a:pt x="554411" y="1130081"/>
                    <a:pt x="565484" y="1143000"/>
                  </a:cubicBezTo>
                  <a:cubicBezTo>
                    <a:pt x="578534" y="1158225"/>
                    <a:pt x="588164" y="1176222"/>
                    <a:pt x="601579" y="1191127"/>
                  </a:cubicBezTo>
                  <a:cubicBezTo>
                    <a:pt x="649048" y="1243871"/>
                    <a:pt x="669465" y="1262711"/>
                    <a:pt x="721894" y="1299411"/>
                  </a:cubicBezTo>
                  <a:cubicBezTo>
                    <a:pt x="745587" y="1315996"/>
                    <a:pt x="768878" y="1333359"/>
                    <a:pt x="794084" y="1347537"/>
                  </a:cubicBezTo>
                  <a:cubicBezTo>
                    <a:pt x="833165" y="1369520"/>
                    <a:pt x="874295" y="1387642"/>
                    <a:pt x="914400" y="1407695"/>
                  </a:cubicBezTo>
                  <a:cubicBezTo>
                    <a:pt x="938463" y="1419727"/>
                    <a:pt x="963520" y="1429948"/>
                    <a:pt x="986589" y="1443790"/>
                  </a:cubicBezTo>
                  <a:cubicBezTo>
                    <a:pt x="1006642" y="1455822"/>
                    <a:pt x="1025831" y="1469427"/>
                    <a:pt x="1046747" y="1479885"/>
                  </a:cubicBezTo>
                  <a:cubicBezTo>
                    <a:pt x="1103796" y="1508409"/>
                    <a:pt x="1103999" y="1496116"/>
                    <a:pt x="1155031" y="1528011"/>
                  </a:cubicBezTo>
                  <a:cubicBezTo>
                    <a:pt x="1236837" y="1579140"/>
                    <a:pt x="1166840" y="1555027"/>
                    <a:pt x="1251284" y="1576137"/>
                  </a:cubicBezTo>
                  <a:cubicBezTo>
                    <a:pt x="1271781" y="1589802"/>
                    <a:pt x="1320578" y="1621368"/>
                    <a:pt x="1335505" y="1636295"/>
                  </a:cubicBezTo>
                  <a:cubicBezTo>
                    <a:pt x="1349684" y="1650474"/>
                    <a:pt x="1360101" y="1667993"/>
                    <a:pt x="1371600" y="1684421"/>
                  </a:cubicBezTo>
                  <a:cubicBezTo>
                    <a:pt x="1409063" y="1737939"/>
                    <a:pt x="1425895" y="1757123"/>
                    <a:pt x="1443789" y="1816769"/>
                  </a:cubicBezTo>
                  <a:cubicBezTo>
                    <a:pt x="1449665" y="1836356"/>
                    <a:pt x="1450861" y="1857088"/>
                    <a:pt x="1455821" y="1876927"/>
                  </a:cubicBezTo>
                  <a:cubicBezTo>
                    <a:pt x="1458897" y="1889230"/>
                    <a:pt x="1463842" y="1900990"/>
                    <a:pt x="1467852" y="1913021"/>
                  </a:cubicBezTo>
                  <a:cubicBezTo>
                    <a:pt x="1463842" y="2145632"/>
                    <a:pt x="1462762" y="2378311"/>
                    <a:pt x="1455821" y="2610853"/>
                  </a:cubicBezTo>
                  <a:cubicBezTo>
                    <a:pt x="1454737" y="2647154"/>
                    <a:pt x="1443789" y="2682820"/>
                    <a:pt x="1443789" y="2719137"/>
                  </a:cubicBezTo>
                  <a:cubicBezTo>
                    <a:pt x="1443789" y="2803453"/>
                    <a:pt x="1442500" y="2888543"/>
                    <a:pt x="1455821" y="2971800"/>
                  </a:cubicBezTo>
                  <a:cubicBezTo>
                    <a:pt x="1458989" y="2991601"/>
                    <a:pt x="1480260" y="3003609"/>
                    <a:pt x="1491915" y="3019927"/>
                  </a:cubicBezTo>
                  <a:cubicBezTo>
                    <a:pt x="1504207" y="3037136"/>
                    <a:pt x="1519926" y="3068015"/>
                    <a:pt x="1540042" y="3080085"/>
                  </a:cubicBezTo>
                  <a:cubicBezTo>
                    <a:pt x="1550917" y="3086610"/>
                    <a:pt x="1563473" y="3091431"/>
                    <a:pt x="1576137" y="3092116"/>
                  </a:cubicBezTo>
                  <a:cubicBezTo>
                    <a:pt x="1712355" y="3099479"/>
                    <a:pt x="1848852" y="3100137"/>
                    <a:pt x="1985210" y="3104148"/>
                  </a:cubicBezTo>
                  <a:cubicBezTo>
                    <a:pt x="2001252" y="3108158"/>
                    <a:pt x="2017195" y="3112592"/>
                    <a:pt x="2033337" y="3116179"/>
                  </a:cubicBezTo>
                  <a:cubicBezTo>
                    <a:pt x="2053300" y="3120615"/>
                    <a:pt x="2074877" y="3119749"/>
                    <a:pt x="2093494" y="3128211"/>
                  </a:cubicBezTo>
                  <a:cubicBezTo>
                    <a:pt x="2119822" y="3140178"/>
                    <a:pt x="2140295" y="3162489"/>
                    <a:pt x="2165684" y="3176337"/>
                  </a:cubicBezTo>
                  <a:cubicBezTo>
                    <a:pt x="2282965" y="3240308"/>
                    <a:pt x="2168980" y="3155481"/>
                    <a:pt x="2286000" y="3236495"/>
                  </a:cubicBezTo>
                  <a:cubicBezTo>
                    <a:pt x="2489060" y="3377077"/>
                    <a:pt x="2314353" y="3255642"/>
                    <a:pt x="2418347" y="3344779"/>
                  </a:cubicBezTo>
                  <a:cubicBezTo>
                    <a:pt x="2433572" y="3357829"/>
                    <a:pt x="2452294" y="3366695"/>
                    <a:pt x="2466473" y="3380874"/>
                  </a:cubicBezTo>
                  <a:cubicBezTo>
                    <a:pt x="2470030" y="3384431"/>
                    <a:pt x="2521165" y="3452796"/>
                    <a:pt x="2526631" y="3465095"/>
                  </a:cubicBezTo>
                  <a:cubicBezTo>
                    <a:pt x="2543368" y="3502753"/>
                    <a:pt x="2552727" y="3545416"/>
                    <a:pt x="2562726" y="3585411"/>
                  </a:cubicBezTo>
                  <a:cubicBezTo>
                    <a:pt x="2570209" y="3682685"/>
                    <a:pt x="2566557" y="3749347"/>
                    <a:pt x="2598821" y="3838074"/>
                  </a:cubicBezTo>
                  <a:cubicBezTo>
                    <a:pt x="2603763" y="3851664"/>
                    <a:pt x="2611775" y="3864912"/>
                    <a:pt x="2622884" y="3874169"/>
                  </a:cubicBezTo>
                  <a:cubicBezTo>
                    <a:pt x="2636662" y="3885651"/>
                    <a:pt x="2654154" y="3892103"/>
                    <a:pt x="2671010" y="3898232"/>
                  </a:cubicBezTo>
                  <a:cubicBezTo>
                    <a:pt x="2697438" y="3907842"/>
                    <a:pt x="2780852" y="3930627"/>
                    <a:pt x="2815389" y="3934327"/>
                  </a:cubicBezTo>
                  <a:cubicBezTo>
                    <a:pt x="2907452" y="3944191"/>
                    <a:pt x="3092115" y="3958390"/>
                    <a:pt x="3092115" y="3958390"/>
                  </a:cubicBezTo>
                  <a:cubicBezTo>
                    <a:pt x="3138310" y="3967629"/>
                    <a:pt x="3161655" y="3966810"/>
                    <a:pt x="3200400" y="3994485"/>
                  </a:cubicBezTo>
                  <a:cubicBezTo>
                    <a:pt x="3214246" y="4004375"/>
                    <a:pt x="3225720" y="4017410"/>
                    <a:pt x="3236494" y="4030579"/>
                  </a:cubicBezTo>
                  <a:cubicBezTo>
                    <a:pt x="3261890" y="4061619"/>
                    <a:pt x="3293789" y="4089595"/>
                    <a:pt x="3308684" y="4126832"/>
                  </a:cubicBezTo>
                  <a:cubicBezTo>
                    <a:pt x="3346877" y="4222315"/>
                    <a:pt x="3325918" y="4166503"/>
                    <a:pt x="3368842" y="4295274"/>
                  </a:cubicBezTo>
                  <a:cubicBezTo>
                    <a:pt x="3399372" y="4386862"/>
                    <a:pt x="3387931" y="4342592"/>
                    <a:pt x="3404937" y="4427621"/>
                  </a:cubicBezTo>
                  <a:cubicBezTo>
                    <a:pt x="3442216" y="5098685"/>
                    <a:pt x="3342603" y="4606330"/>
                    <a:pt x="4764505" y="4656221"/>
                  </a:cubicBezTo>
                  <a:cubicBezTo>
                    <a:pt x="4778956" y="4656728"/>
                    <a:pt x="4778343" y="4682091"/>
                    <a:pt x="4788568" y="4692316"/>
                  </a:cubicBezTo>
                  <a:cubicBezTo>
                    <a:pt x="4798793" y="4702541"/>
                    <a:pt x="4813554" y="4707122"/>
                    <a:pt x="4824663" y="4716379"/>
                  </a:cubicBezTo>
                  <a:cubicBezTo>
                    <a:pt x="4975507" y="4842082"/>
                    <a:pt x="4728624" y="4653372"/>
                    <a:pt x="4908884" y="4788569"/>
                  </a:cubicBezTo>
                  <a:cubicBezTo>
                    <a:pt x="4916905" y="4764506"/>
                    <a:pt x="4919504" y="4737888"/>
                    <a:pt x="4932947" y="4716379"/>
                  </a:cubicBezTo>
                  <a:cubicBezTo>
                    <a:pt x="4940611" y="4704117"/>
                    <a:pt x="4958817" y="4682091"/>
                    <a:pt x="4969042" y="4692316"/>
                  </a:cubicBezTo>
                  <a:cubicBezTo>
                    <a:pt x="5007677" y="4730951"/>
                    <a:pt x="5001186" y="4800781"/>
                    <a:pt x="5017168" y="4848727"/>
                  </a:cubicBezTo>
                  <a:cubicBezTo>
                    <a:pt x="5022840" y="4865742"/>
                    <a:pt x="5033210" y="4880811"/>
                    <a:pt x="5041231" y="4896853"/>
                  </a:cubicBezTo>
                  <a:cubicBezTo>
                    <a:pt x="5045242" y="4920916"/>
                    <a:pt x="5048479" y="4945121"/>
                    <a:pt x="5053263" y="4969042"/>
                  </a:cubicBezTo>
                  <a:cubicBezTo>
                    <a:pt x="5060819" y="5006821"/>
                    <a:pt x="5065856" y="5018854"/>
                    <a:pt x="5077326" y="5053263"/>
                  </a:cubicBezTo>
                  <a:cubicBezTo>
                    <a:pt x="5081337" y="5081337"/>
                    <a:pt x="5084285" y="5109583"/>
                    <a:pt x="5089358" y="5137485"/>
                  </a:cubicBezTo>
                  <a:cubicBezTo>
                    <a:pt x="5092316" y="5153754"/>
                    <a:pt x="5097802" y="5169469"/>
                    <a:pt x="5101389" y="5185611"/>
                  </a:cubicBezTo>
                  <a:cubicBezTo>
                    <a:pt x="5105825" y="5205574"/>
                    <a:pt x="5108823" y="5225843"/>
                    <a:pt x="5113421" y="5245769"/>
                  </a:cubicBezTo>
                  <a:cubicBezTo>
                    <a:pt x="5137748" y="5351185"/>
                    <a:pt x="5120557" y="5316631"/>
                    <a:pt x="5161547" y="5378116"/>
                  </a:cubicBezTo>
                  <a:cubicBezTo>
                    <a:pt x="5181600" y="5370095"/>
                    <a:pt x="5204840" y="5340561"/>
                    <a:pt x="5221705" y="5354053"/>
                  </a:cubicBezTo>
                  <a:cubicBezTo>
                    <a:pt x="5256718" y="5382064"/>
                    <a:pt x="5263652" y="5433395"/>
                    <a:pt x="5281863" y="5474369"/>
                  </a:cubicBezTo>
                  <a:cubicBezTo>
                    <a:pt x="5403324" y="5747654"/>
                    <a:pt x="5243027" y="5420755"/>
                    <a:pt x="5354052" y="5642811"/>
                  </a:cubicBezTo>
                  <a:cubicBezTo>
                    <a:pt x="5350042" y="5819274"/>
                    <a:pt x="5349219" y="5995838"/>
                    <a:pt x="5342021" y="6172200"/>
                  </a:cubicBezTo>
                  <a:cubicBezTo>
                    <a:pt x="5341187" y="6192633"/>
                    <a:pt x="5331687" y="6211979"/>
                    <a:pt x="5329989" y="6232358"/>
                  </a:cubicBezTo>
                  <a:cubicBezTo>
                    <a:pt x="5315850" y="6402025"/>
                    <a:pt x="5317958" y="6436677"/>
                    <a:pt x="5317958" y="6581274"/>
                  </a:cubicBezTo>
                </a:path>
              </a:pathLst>
            </a:custGeom>
            <a:noFill/>
            <a:ln w="41275">
              <a:solidFill>
                <a:schemeClr val="accent1">
                  <a:shade val="50000"/>
                  <a:alpha val="2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8" name="Figura a mano libera 67"/>
            <p:cNvSpPr/>
            <p:nvPr/>
          </p:nvSpPr>
          <p:spPr>
            <a:xfrm>
              <a:off x="347226" y="-12032"/>
              <a:ext cx="2238741" cy="6894095"/>
            </a:xfrm>
            <a:custGeom>
              <a:avLst/>
              <a:gdLst>
                <a:gd name="connsiteX0" fmla="*/ 37785 w 2238741"/>
                <a:gd name="connsiteY0" fmla="*/ 0 h 6894095"/>
                <a:gd name="connsiteX1" fmla="*/ 278416 w 2238741"/>
                <a:gd name="connsiteY1" fmla="*/ 3104148 h 6894095"/>
                <a:gd name="connsiteX2" fmla="*/ 2107216 w 2238741"/>
                <a:gd name="connsiteY2" fmla="*/ 3621506 h 6894095"/>
                <a:gd name="connsiteX3" fmla="*/ 2095185 w 2238741"/>
                <a:gd name="connsiteY3" fmla="*/ 6894095 h 6894095"/>
              </a:gdLst>
              <a:ahLst/>
              <a:cxnLst>
                <a:cxn ang="0">
                  <a:pos x="connsiteX0" y="connsiteY0"/>
                </a:cxn>
                <a:cxn ang="0">
                  <a:pos x="connsiteX1" y="connsiteY1"/>
                </a:cxn>
                <a:cxn ang="0">
                  <a:pos x="connsiteX2" y="connsiteY2"/>
                </a:cxn>
                <a:cxn ang="0">
                  <a:pos x="connsiteX3" y="connsiteY3"/>
                </a:cxn>
              </a:cxnLst>
              <a:rect l="l" t="t" r="r" b="b"/>
              <a:pathLst>
                <a:path w="2238741" h="6894095">
                  <a:moveTo>
                    <a:pt x="37785" y="0"/>
                  </a:moveTo>
                  <a:cubicBezTo>
                    <a:pt x="-14352" y="1250282"/>
                    <a:pt x="-66489" y="2500564"/>
                    <a:pt x="278416" y="3104148"/>
                  </a:cubicBezTo>
                  <a:cubicBezTo>
                    <a:pt x="623321" y="3707732"/>
                    <a:pt x="1804421" y="2989848"/>
                    <a:pt x="2107216" y="3621506"/>
                  </a:cubicBezTo>
                  <a:cubicBezTo>
                    <a:pt x="2410011" y="4253164"/>
                    <a:pt x="2095185" y="6894095"/>
                    <a:pt x="2095185" y="6894095"/>
                  </a:cubicBezTo>
                </a:path>
              </a:pathLst>
            </a:custGeom>
            <a:noFill/>
            <a:ln w="31750">
              <a:solidFill>
                <a:schemeClr val="accent1">
                  <a:shade val="50000"/>
                  <a:alpha val="1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0" name="Figura a mano libera 69"/>
            <p:cNvSpPr/>
            <p:nvPr/>
          </p:nvSpPr>
          <p:spPr>
            <a:xfrm>
              <a:off x="-1" y="6681560"/>
              <a:ext cx="12192001" cy="193828"/>
            </a:xfrm>
            <a:custGeom>
              <a:avLst/>
              <a:gdLst>
                <a:gd name="connsiteX0" fmla="*/ 911076 w 13643826"/>
                <a:gd name="connsiteY0" fmla="*/ 108284 h 204536"/>
                <a:gd name="connsiteX1" fmla="*/ 3570055 w 13643826"/>
                <a:gd name="connsiteY1" fmla="*/ 72189 h 204536"/>
                <a:gd name="connsiteX2" fmla="*/ 4965718 w 13643826"/>
                <a:gd name="connsiteY2" fmla="*/ 144379 h 204536"/>
                <a:gd name="connsiteX3" fmla="*/ 6072624 w 13643826"/>
                <a:gd name="connsiteY3" fmla="*/ 60158 h 204536"/>
                <a:gd name="connsiteX4" fmla="*/ 7119371 w 13643826"/>
                <a:gd name="connsiteY4" fmla="*/ 144379 h 204536"/>
                <a:gd name="connsiteX5" fmla="*/ 9056455 w 13643826"/>
                <a:gd name="connsiteY5" fmla="*/ 0 h 204536"/>
                <a:gd name="connsiteX6" fmla="*/ 10115234 w 13643826"/>
                <a:gd name="connsiteY6" fmla="*/ 144379 h 204536"/>
                <a:gd name="connsiteX7" fmla="*/ 11474802 w 13643826"/>
                <a:gd name="connsiteY7" fmla="*/ 24063 h 204536"/>
                <a:gd name="connsiteX8" fmla="*/ 13075002 w 13643826"/>
                <a:gd name="connsiteY8" fmla="*/ 192505 h 204536"/>
                <a:gd name="connsiteX9" fmla="*/ 862950 w 13643826"/>
                <a:gd name="connsiteY9" fmla="*/ 180474 h 204536"/>
                <a:gd name="connsiteX10" fmla="*/ 1007329 w 13643826"/>
                <a:gd name="connsiteY10" fmla="*/ 96253 h 204536"/>
                <a:gd name="connsiteX11" fmla="*/ 1007329 w 13643826"/>
                <a:gd name="connsiteY11" fmla="*/ 84221 h 204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43826" h="204536">
                  <a:moveTo>
                    <a:pt x="911076" y="108284"/>
                  </a:moveTo>
                  <a:lnTo>
                    <a:pt x="3570055" y="72189"/>
                  </a:lnTo>
                  <a:cubicBezTo>
                    <a:pt x="4245829" y="78205"/>
                    <a:pt x="4548623" y="146384"/>
                    <a:pt x="4965718" y="144379"/>
                  </a:cubicBezTo>
                  <a:cubicBezTo>
                    <a:pt x="5382813" y="142374"/>
                    <a:pt x="5713682" y="60158"/>
                    <a:pt x="6072624" y="60158"/>
                  </a:cubicBezTo>
                  <a:cubicBezTo>
                    <a:pt x="6431566" y="60158"/>
                    <a:pt x="6622066" y="154405"/>
                    <a:pt x="7119371" y="144379"/>
                  </a:cubicBezTo>
                  <a:cubicBezTo>
                    <a:pt x="7616676" y="134353"/>
                    <a:pt x="8557145" y="0"/>
                    <a:pt x="9056455" y="0"/>
                  </a:cubicBezTo>
                  <a:cubicBezTo>
                    <a:pt x="9555765" y="0"/>
                    <a:pt x="9712176" y="140369"/>
                    <a:pt x="10115234" y="144379"/>
                  </a:cubicBezTo>
                  <a:cubicBezTo>
                    <a:pt x="10518292" y="148389"/>
                    <a:pt x="10981507" y="16042"/>
                    <a:pt x="11474802" y="24063"/>
                  </a:cubicBezTo>
                  <a:cubicBezTo>
                    <a:pt x="11968097" y="32084"/>
                    <a:pt x="14843644" y="166437"/>
                    <a:pt x="13075002" y="192505"/>
                  </a:cubicBezTo>
                  <a:cubicBezTo>
                    <a:pt x="11306360" y="218574"/>
                    <a:pt x="2874229" y="196516"/>
                    <a:pt x="862950" y="180474"/>
                  </a:cubicBezTo>
                  <a:cubicBezTo>
                    <a:pt x="-1148329" y="164432"/>
                    <a:pt x="983266" y="112295"/>
                    <a:pt x="1007329" y="96253"/>
                  </a:cubicBezTo>
                  <a:cubicBezTo>
                    <a:pt x="1031392" y="80211"/>
                    <a:pt x="1007329" y="84221"/>
                    <a:pt x="1007329" y="84221"/>
                  </a:cubicBezTo>
                </a:path>
              </a:pathLst>
            </a:cu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1" name="Pentagono 70"/>
            <p:cNvSpPr/>
            <p:nvPr/>
          </p:nvSpPr>
          <p:spPr>
            <a:xfrm rot="2345209">
              <a:off x="-73804" y="1078317"/>
              <a:ext cx="3705523" cy="1078560"/>
            </a:xfrm>
            <a:prstGeom prst="homePlat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72" name="Rettangolo 71"/>
            <p:cNvSpPr/>
            <p:nvPr/>
          </p:nvSpPr>
          <p:spPr>
            <a:xfrm rot="2344009">
              <a:off x="-190181" y="1062536"/>
              <a:ext cx="3597460" cy="1223412"/>
            </a:xfrm>
            <a:prstGeom prst="rect">
              <a:avLst/>
            </a:prstGeom>
            <a:noFill/>
          </p:spPr>
          <p:txBody>
            <a:bodyPr wrap="none" lIns="91440" tIns="45720" rIns="91440" bIns="45720">
              <a:spAutoFit/>
            </a:bodyPr>
            <a:lstStyle/>
            <a:p>
              <a:r>
                <a:rPr lang="it-IT" sz="1050" cap="all" dirty="0">
                  <a:solidFill>
                    <a:schemeClr val="bg1"/>
                  </a:solidFill>
                </a:rPr>
                <a:t>2000/60/CE (direttiva quadro sulle acque)</a:t>
              </a:r>
            </a:p>
            <a:p>
              <a:r>
                <a:rPr lang="it-IT" sz="1050" cap="all" dirty="0">
                  <a:solidFill>
                    <a:schemeClr val="bg1"/>
                  </a:solidFill>
                </a:rPr>
                <a:t>2007/60/CE (direttiva alluvioni)</a:t>
              </a:r>
            </a:p>
            <a:p>
              <a:r>
                <a:rPr lang="it-IT" sz="1050" dirty="0">
                  <a:solidFill>
                    <a:schemeClr val="bg1"/>
                  </a:solidFill>
                </a:rPr>
                <a:t>42/93/CEE7 (</a:t>
              </a:r>
              <a:r>
                <a:rPr lang="it-IT" sz="1050" cap="all" dirty="0">
                  <a:solidFill>
                    <a:schemeClr val="bg1"/>
                  </a:solidFill>
                </a:rPr>
                <a:t>direttiva Habitat</a:t>
              </a:r>
              <a:r>
                <a:rPr lang="it-IT" sz="1050" dirty="0">
                  <a:solidFill>
                    <a:schemeClr val="bg1"/>
                  </a:solidFill>
                </a:rPr>
                <a:t>) </a:t>
              </a:r>
            </a:p>
            <a:p>
              <a:r>
                <a:rPr lang="it-IT" sz="1050" dirty="0">
                  <a:solidFill>
                    <a:schemeClr val="bg1"/>
                  </a:solidFill>
                </a:rPr>
                <a:t> 2008/56/CE (</a:t>
              </a:r>
              <a:r>
                <a:rPr lang="it-IT" sz="1050" cap="all" dirty="0">
                  <a:solidFill>
                    <a:schemeClr val="bg1"/>
                  </a:solidFill>
                </a:rPr>
                <a:t>direttiva quadro sulla strategia marina)</a:t>
              </a:r>
            </a:p>
            <a:p>
              <a:r>
                <a:rPr lang="it-IT" sz="1050" cap="all" dirty="0">
                  <a:solidFill>
                    <a:schemeClr val="bg1"/>
                  </a:solidFill>
                </a:rPr>
                <a:t>Convenzione europea del paesaggio </a:t>
              </a:r>
            </a:p>
            <a:p>
              <a:endParaRPr lang="it-IT" sz="1050" cap="all" dirty="0">
                <a:solidFill>
                  <a:schemeClr val="bg1"/>
                </a:solidFill>
              </a:endParaRPr>
            </a:p>
            <a:p>
              <a:endParaRPr lang="it-IT" sz="1050" b="1" cap="none" spc="0" dirty="0">
                <a:ln w="10160">
                  <a:solidFill>
                    <a:schemeClr val="accent5"/>
                  </a:solidFill>
                  <a:prstDash val="solid"/>
                </a:ln>
                <a:solidFill>
                  <a:schemeClr val="bg1"/>
                </a:solidFill>
                <a:effectLst>
                  <a:outerShdw blurRad="38100" dist="22860" dir="5400000" algn="tl" rotWithShape="0">
                    <a:srgbClr val="000000">
                      <a:alpha val="30000"/>
                    </a:srgbClr>
                  </a:outerShdw>
                </a:effectLst>
              </a:endParaRPr>
            </a:p>
          </p:txBody>
        </p:sp>
      </p:grpSp>
    </p:spTree>
    <p:extLst>
      <p:ext uri="{BB962C8B-B14F-4D97-AF65-F5344CB8AC3E}">
        <p14:creationId xmlns:p14="http://schemas.microsoft.com/office/powerpoint/2010/main" val="1967425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CasellaDiTesto 37"/>
          <p:cNvSpPr txBox="1"/>
          <p:nvPr/>
        </p:nvSpPr>
        <p:spPr>
          <a:xfrm>
            <a:off x="59659" y="1473329"/>
            <a:ext cx="3136249" cy="4185761"/>
          </a:xfrm>
          <a:prstGeom prst="rect">
            <a:avLst/>
          </a:prstGeom>
          <a:noFill/>
        </p:spPr>
        <p:txBody>
          <a:bodyPr wrap="square" rtlCol="0">
            <a:spAutoFit/>
          </a:bodyPr>
          <a:lstStyle/>
          <a:p>
            <a:r>
              <a:rPr lang="it-IT" dirty="0">
                <a:latin typeface="Impact" charset="0"/>
                <a:ea typeface="Impact" charset="0"/>
                <a:cs typeface="Impact" charset="0"/>
              </a:rPr>
              <a:t>Progettazione del contratto di paesaggio, fiume e costa </a:t>
            </a:r>
          </a:p>
          <a:p>
            <a:r>
              <a:rPr lang="it-IT" dirty="0">
                <a:latin typeface="Impact" charset="0"/>
                <a:ea typeface="Impact" charset="0"/>
                <a:cs typeface="Impact" charset="0"/>
              </a:rPr>
              <a:t>etrusco-romano </a:t>
            </a:r>
          </a:p>
          <a:p>
            <a:r>
              <a:rPr lang="it-IT" dirty="0">
                <a:latin typeface="Impact" charset="0"/>
                <a:ea typeface="Impact" charset="0"/>
                <a:cs typeface="Impact" charset="0"/>
              </a:rPr>
              <a:t>(Fiumicino, Cerveteri)</a:t>
            </a:r>
          </a:p>
          <a:p>
            <a:endParaRPr lang="it-IT" dirty="0">
              <a:latin typeface="Impact" charset="0"/>
              <a:ea typeface="Impact" charset="0"/>
              <a:cs typeface="Impact" charset="0"/>
            </a:endParaRPr>
          </a:p>
          <a:p>
            <a:pPr marL="285750" indent="-285750">
              <a:buFont typeface="Arial" charset="0"/>
              <a:buChar char="•"/>
            </a:pPr>
            <a:r>
              <a:rPr lang="it-IT" sz="1400" dirty="0">
                <a:ea typeface="Impact" charset="0"/>
                <a:cs typeface="Impact" charset="0"/>
              </a:rPr>
              <a:t>Attività tecnica delle politiche di sviluppo locale</a:t>
            </a:r>
          </a:p>
          <a:p>
            <a:pPr marL="285750" indent="-285750">
              <a:buFont typeface="Arial" charset="0"/>
              <a:buChar char="•"/>
            </a:pPr>
            <a:r>
              <a:rPr lang="it-IT" sz="1400" dirty="0">
                <a:ea typeface="Impact" charset="0"/>
                <a:cs typeface="Impact" charset="0"/>
              </a:rPr>
              <a:t>Veicola l’identità territoriali  tramite la valorizzazione degli </a:t>
            </a:r>
            <a:r>
              <a:rPr lang="it-IT" sz="1400" dirty="0" err="1">
                <a:ea typeface="Impact" charset="0"/>
                <a:cs typeface="Impact" charset="0"/>
              </a:rPr>
              <a:t>asset</a:t>
            </a:r>
            <a:r>
              <a:rPr lang="it-IT" sz="1400" dirty="0">
                <a:ea typeface="Impact" charset="0"/>
                <a:cs typeface="Impact" charset="0"/>
              </a:rPr>
              <a:t> locali</a:t>
            </a:r>
          </a:p>
          <a:p>
            <a:pPr marL="285750" indent="-285750">
              <a:buFont typeface="Arial" charset="0"/>
              <a:buChar char="•"/>
            </a:pPr>
            <a:r>
              <a:rPr lang="it-IT" sz="1400" dirty="0">
                <a:ea typeface="Impact" charset="0"/>
                <a:cs typeface="Impact" charset="0"/>
              </a:rPr>
              <a:t>Produce strumenti operativi e pratiche </a:t>
            </a:r>
          </a:p>
          <a:p>
            <a:pPr marL="285750" indent="-285750">
              <a:buFont typeface="Arial" charset="0"/>
              <a:buChar char="•"/>
            </a:pPr>
            <a:r>
              <a:rPr lang="it-IT" sz="1400" dirty="0">
                <a:ea typeface="Impact" charset="0"/>
                <a:cs typeface="Impact" charset="0"/>
              </a:rPr>
              <a:t>Integrazione strategica</a:t>
            </a:r>
          </a:p>
          <a:p>
            <a:pPr marL="285750" indent="-285750">
              <a:buFont typeface="Arial" charset="0"/>
              <a:buChar char="•"/>
            </a:pPr>
            <a:r>
              <a:rPr lang="it-IT" sz="1400" dirty="0">
                <a:ea typeface="Impact" charset="0"/>
                <a:cs typeface="Impact" charset="0"/>
              </a:rPr>
              <a:t>Superamento di logiche di pianificazione tradizionali</a:t>
            </a:r>
          </a:p>
          <a:p>
            <a:pPr marL="285750" indent="-285750">
              <a:buFont typeface="Arial" charset="0"/>
              <a:buChar char="•"/>
            </a:pPr>
            <a:r>
              <a:rPr lang="it-IT" sz="1400" dirty="0">
                <a:ea typeface="Impact" charset="0"/>
                <a:cs typeface="Impact" charset="0"/>
              </a:rPr>
              <a:t>Produzione di nuove competenze</a:t>
            </a:r>
          </a:p>
          <a:p>
            <a:endParaRPr lang="it-IT" dirty="0">
              <a:latin typeface="Impact" charset="0"/>
              <a:ea typeface="Impact" charset="0"/>
              <a:cs typeface="Impact" charset="0"/>
            </a:endParaRPr>
          </a:p>
          <a:p>
            <a:endParaRPr lang="it-IT" dirty="0">
              <a:latin typeface="Impact" charset="0"/>
              <a:ea typeface="Impact" charset="0"/>
              <a:cs typeface="Impact" charset="0"/>
            </a:endParaRPr>
          </a:p>
        </p:txBody>
      </p:sp>
      <p:sp>
        <p:nvSpPr>
          <p:cNvPr id="41" name="CasellaDiTesto 40"/>
          <p:cNvSpPr txBox="1"/>
          <p:nvPr/>
        </p:nvSpPr>
        <p:spPr>
          <a:xfrm rot="16200000">
            <a:off x="324077" y="2675384"/>
            <a:ext cx="2947293" cy="3139321"/>
          </a:xfrm>
          <a:prstGeom prst="rect">
            <a:avLst/>
          </a:prstGeom>
          <a:noFill/>
        </p:spPr>
        <p:txBody>
          <a:bodyPr wrap="square" rtlCol="0">
            <a:spAutoFit/>
          </a:bodyPr>
          <a:lstStyle/>
          <a:p>
            <a:pPr marL="576000">
              <a:spcBef>
                <a:spcPts val="2400"/>
              </a:spcBef>
              <a:spcAft>
                <a:spcPts val="6000"/>
              </a:spcAft>
            </a:pPr>
            <a:r>
              <a:rPr lang="it-IT" sz="19800" dirty="0"/>
              <a:t> </a:t>
            </a:r>
          </a:p>
        </p:txBody>
      </p:sp>
      <p:pic>
        <p:nvPicPr>
          <p:cNvPr id="42" name="Immagine 41"/>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Lst>
          </a:blip>
          <a:srcRect l="68794" t="13732" r="8483" b="20766"/>
          <a:stretch/>
        </p:blipFill>
        <p:spPr>
          <a:xfrm>
            <a:off x="3161128" y="2321760"/>
            <a:ext cx="385877" cy="2748693"/>
          </a:xfrm>
          <a:prstGeom prst="rect">
            <a:avLst/>
          </a:prstGeom>
        </p:spPr>
      </p:pic>
      <p:grpSp>
        <p:nvGrpSpPr>
          <p:cNvPr id="5" name="Gruppo 4"/>
          <p:cNvGrpSpPr/>
          <p:nvPr/>
        </p:nvGrpSpPr>
        <p:grpSpPr>
          <a:xfrm>
            <a:off x="3874576" y="-46495"/>
            <a:ext cx="7971027" cy="6200421"/>
            <a:chOff x="3874576" y="-46495"/>
            <a:chExt cx="7971027" cy="6200421"/>
          </a:xfrm>
        </p:grpSpPr>
        <p:sp>
          <p:nvSpPr>
            <p:cNvPr id="4" name="Ovale 3"/>
            <p:cNvSpPr/>
            <p:nvPr/>
          </p:nvSpPr>
          <p:spPr>
            <a:xfrm>
              <a:off x="4647426" y="2455951"/>
              <a:ext cx="7068095" cy="3657600"/>
            </a:xfrm>
            <a:prstGeom prst="ellipse">
              <a:avLst/>
            </a:prstGeom>
            <a:solidFill>
              <a:schemeClr val="bg1">
                <a:lumMod val="85000"/>
                <a:alpha val="47000"/>
              </a:schemeClr>
            </a:solidFill>
            <a:ln w="34925">
              <a:solidFill>
                <a:schemeClr val="bg1">
                  <a:lumMod val="50000"/>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cap="all" dirty="0">
                <a:solidFill>
                  <a:schemeClr val="accent4">
                    <a:lumMod val="75000"/>
                  </a:schemeClr>
                </a:solidFill>
              </a:endParaRPr>
            </a:p>
          </p:txBody>
        </p:sp>
        <p:sp>
          <p:nvSpPr>
            <p:cNvPr id="6" name="Rettangolo 5"/>
            <p:cNvSpPr/>
            <p:nvPr/>
          </p:nvSpPr>
          <p:spPr>
            <a:xfrm rot="16025926">
              <a:off x="8182289" y="4319337"/>
              <a:ext cx="2240100" cy="369332"/>
            </a:xfrm>
            <a:prstGeom prst="rect">
              <a:avLst/>
            </a:prstGeom>
          </p:spPr>
          <p:txBody>
            <a:bodyPr wrap="none">
              <a:spAutoFit/>
            </a:bodyPr>
            <a:lstStyle/>
            <a:p>
              <a:r>
                <a:rPr lang="it-IT" cap="all" dirty="0">
                  <a:solidFill>
                    <a:schemeClr val="accent4">
                      <a:lumMod val="75000"/>
                    </a:schemeClr>
                  </a:solidFill>
                </a:rPr>
                <a:t>Capitale culturale </a:t>
              </a:r>
            </a:p>
          </p:txBody>
        </p:sp>
        <p:sp>
          <p:nvSpPr>
            <p:cNvPr id="7" name="CasellaDiTesto 6"/>
            <p:cNvSpPr txBox="1"/>
            <p:nvPr/>
          </p:nvSpPr>
          <p:spPr>
            <a:xfrm>
              <a:off x="7647470" y="4974794"/>
              <a:ext cx="1425583" cy="523220"/>
            </a:xfrm>
            <a:prstGeom prst="rect">
              <a:avLst/>
            </a:prstGeom>
            <a:noFill/>
          </p:spPr>
          <p:txBody>
            <a:bodyPr wrap="none" rtlCol="0">
              <a:spAutoFit/>
            </a:bodyPr>
            <a:lstStyle/>
            <a:p>
              <a:r>
                <a:rPr lang="it-IT" sz="2800" cap="all" err="1">
                  <a:solidFill>
                    <a:schemeClr val="accent1">
                      <a:lumMod val="75000"/>
                    </a:schemeClr>
                  </a:solidFill>
                  <a:latin typeface="Kino MT" charset="0"/>
                  <a:ea typeface="Kino MT" charset="0"/>
                  <a:cs typeface="Kino MT" charset="0"/>
                </a:rPr>
                <a:t>Attivita</a:t>
              </a:r>
              <a:r>
                <a:rPr lang="it-IT" sz="2800" cap="all">
                  <a:solidFill>
                    <a:schemeClr val="accent1">
                      <a:lumMod val="75000"/>
                    </a:schemeClr>
                  </a:solidFill>
                  <a:latin typeface="Kino MT" charset="0"/>
                  <a:ea typeface="Kino MT" charset="0"/>
                  <a:cs typeface="Kino MT" charset="0"/>
                </a:rPr>
                <a:t>’</a:t>
              </a:r>
              <a:endParaRPr lang="it-IT" sz="2800" dirty="0">
                <a:solidFill>
                  <a:schemeClr val="accent1">
                    <a:lumMod val="75000"/>
                  </a:schemeClr>
                </a:solidFill>
                <a:latin typeface="Kino MT" charset="0"/>
                <a:ea typeface="Kino MT" charset="0"/>
                <a:cs typeface="Kino MT" charset="0"/>
              </a:endParaRPr>
            </a:p>
          </p:txBody>
        </p:sp>
        <p:sp>
          <p:nvSpPr>
            <p:cNvPr id="8" name="Rettangolo 7"/>
            <p:cNvSpPr/>
            <p:nvPr/>
          </p:nvSpPr>
          <p:spPr>
            <a:xfrm>
              <a:off x="9976117" y="4222745"/>
              <a:ext cx="1869486" cy="307777"/>
            </a:xfrm>
            <a:prstGeom prst="rect">
              <a:avLst/>
            </a:prstGeom>
          </p:spPr>
          <p:txBody>
            <a:bodyPr wrap="none">
              <a:spAutoFit/>
            </a:bodyPr>
            <a:lstStyle/>
            <a:p>
              <a:r>
                <a:rPr lang="it-IT" sz="1400" cap="all" dirty="0">
                  <a:solidFill>
                    <a:srgbClr val="FA3CC1"/>
                  </a:solidFill>
                  <a:latin typeface="Braggadocio" charset="0"/>
                  <a:ea typeface="Braggadocio" charset="0"/>
                  <a:cs typeface="Braggadocio" charset="0"/>
                </a:rPr>
                <a:t>patrimonio </a:t>
              </a:r>
            </a:p>
          </p:txBody>
        </p:sp>
        <p:sp>
          <p:nvSpPr>
            <p:cNvPr id="9" name="Rettangolo 8"/>
            <p:cNvSpPr/>
            <p:nvPr/>
          </p:nvSpPr>
          <p:spPr>
            <a:xfrm>
              <a:off x="9818637" y="4797316"/>
              <a:ext cx="1582484" cy="369332"/>
            </a:xfrm>
            <a:prstGeom prst="rect">
              <a:avLst/>
            </a:prstGeom>
          </p:spPr>
          <p:txBody>
            <a:bodyPr wrap="none">
              <a:spAutoFit/>
            </a:bodyPr>
            <a:lstStyle/>
            <a:p>
              <a:r>
                <a:rPr lang="it-IT" cap="all" dirty="0">
                  <a:solidFill>
                    <a:schemeClr val="bg1">
                      <a:lumMod val="50000"/>
                    </a:schemeClr>
                  </a:solidFill>
                  <a:latin typeface="Apple Chancery" charset="0"/>
                  <a:ea typeface="Apple Chancery" charset="0"/>
                  <a:cs typeface="Apple Chancery" charset="0"/>
                </a:rPr>
                <a:t>Know-how</a:t>
              </a:r>
            </a:p>
          </p:txBody>
        </p:sp>
        <p:sp>
          <p:nvSpPr>
            <p:cNvPr id="10" name="Rettangolo 9"/>
            <p:cNvSpPr/>
            <p:nvPr/>
          </p:nvSpPr>
          <p:spPr>
            <a:xfrm>
              <a:off x="7502207" y="5784594"/>
              <a:ext cx="1612429" cy="369332"/>
            </a:xfrm>
            <a:prstGeom prst="rect">
              <a:avLst/>
            </a:prstGeom>
          </p:spPr>
          <p:txBody>
            <a:bodyPr wrap="none">
              <a:spAutoFit/>
            </a:bodyPr>
            <a:lstStyle/>
            <a:p>
              <a:r>
                <a:rPr lang="it-IT" b="1" cap="all" dirty="0">
                  <a:solidFill>
                    <a:schemeClr val="accent6">
                      <a:lumMod val="75000"/>
                    </a:schemeClr>
                  </a:solidFill>
                  <a:latin typeface="Cochin" charset="0"/>
                  <a:ea typeface="Cochin" charset="0"/>
                  <a:cs typeface="Cochin" charset="0"/>
                </a:rPr>
                <a:t>paesaggio</a:t>
              </a:r>
            </a:p>
          </p:txBody>
        </p:sp>
        <p:sp>
          <p:nvSpPr>
            <p:cNvPr id="11" name="Rettangolo 10"/>
            <p:cNvSpPr/>
            <p:nvPr/>
          </p:nvSpPr>
          <p:spPr>
            <a:xfrm>
              <a:off x="7381282" y="5456009"/>
              <a:ext cx="2099486" cy="369332"/>
            </a:xfrm>
            <a:prstGeom prst="rect">
              <a:avLst/>
            </a:prstGeom>
          </p:spPr>
          <p:txBody>
            <a:bodyPr wrap="none">
              <a:spAutoFit/>
            </a:bodyPr>
            <a:lstStyle/>
            <a:p>
              <a:r>
                <a:rPr lang="it-IT" cap="all">
                  <a:solidFill>
                    <a:schemeClr val="accent4">
                      <a:lumMod val="75000"/>
                    </a:schemeClr>
                  </a:solidFill>
                </a:rPr>
                <a:t>Capitale naturale</a:t>
              </a:r>
              <a:endParaRPr lang="it-IT" cap="all" dirty="0">
                <a:solidFill>
                  <a:schemeClr val="accent4">
                    <a:lumMod val="75000"/>
                  </a:schemeClr>
                </a:solidFill>
              </a:endParaRPr>
            </a:p>
          </p:txBody>
        </p:sp>
        <p:sp>
          <p:nvSpPr>
            <p:cNvPr id="12" name="Rettangolo 11"/>
            <p:cNvSpPr/>
            <p:nvPr/>
          </p:nvSpPr>
          <p:spPr>
            <a:xfrm>
              <a:off x="6909964" y="2485719"/>
              <a:ext cx="2650534" cy="461665"/>
            </a:xfrm>
            <a:prstGeom prst="rect">
              <a:avLst/>
            </a:prstGeom>
            <a:noFill/>
          </p:spPr>
          <p:txBody>
            <a:bodyPr wrap="none" lIns="91440" tIns="45720" rIns="91440" bIns="45720">
              <a:spAutoFit/>
            </a:bodyPr>
            <a:lstStyle/>
            <a:p>
              <a:pPr algn="ctr"/>
              <a:r>
                <a:rPr lang="it-IT" sz="2400" b="1" dirty="0">
                  <a:ln w="22225">
                    <a:solidFill>
                      <a:schemeClr val="accent4">
                        <a:lumMod val="50000"/>
                      </a:schemeClr>
                    </a:solidFill>
                    <a:prstDash val="solid"/>
                  </a:ln>
                  <a:solidFill>
                    <a:srgbClr val="A28471"/>
                  </a:solidFill>
                </a:rPr>
                <a:t>c</a:t>
              </a:r>
              <a:r>
                <a:rPr lang="it-IT" sz="2400" b="1" cap="none" spc="0" dirty="0">
                  <a:ln w="22225">
                    <a:solidFill>
                      <a:schemeClr val="accent4">
                        <a:lumMod val="50000"/>
                      </a:schemeClr>
                    </a:solidFill>
                    <a:prstDash val="solid"/>
                  </a:ln>
                  <a:solidFill>
                    <a:srgbClr val="A28471"/>
                  </a:solidFill>
                  <a:effectLst/>
                </a:rPr>
                <a:t>apitale territoriale</a:t>
              </a:r>
            </a:p>
          </p:txBody>
        </p:sp>
        <p:sp>
          <p:nvSpPr>
            <p:cNvPr id="13" name="Rettangolo 12"/>
            <p:cNvSpPr/>
            <p:nvPr/>
          </p:nvSpPr>
          <p:spPr>
            <a:xfrm>
              <a:off x="6167764" y="4266048"/>
              <a:ext cx="1186735" cy="369332"/>
            </a:xfrm>
            <a:prstGeom prst="rect">
              <a:avLst/>
            </a:prstGeom>
          </p:spPr>
          <p:txBody>
            <a:bodyPr wrap="none">
              <a:spAutoFit/>
            </a:bodyPr>
            <a:lstStyle/>
            <a:p>
              <a:r>
                <a:rPr lang="it-IT" b="1" i="1" cap="all" dirty="0">
                  <a:solidFill>
                    <a:srgbClr val="FF0000"/>
                  </a:solidFill>
                </a:rPr>
                <a:t>Sviluppo</a:t>
              </a:r>
              <a:r>
                <a:rPr lang="it-IT" b="1" i="1" cap="all" dirty="0">
                  <a:solidFill>
                    <a:schemeClr val="accent4">
                      <a:lumMod val="75000"/>
                    </a:schemeClr>
                  </a:solidFill>
                </a:rPr>
                <a:t> </a:t>
              </a:r>
            </a:p>
          </p:txBody>
        </p:sp>
        <p:sp>
          <p:nvSpPr>
            <p:cNvPr id="14" name="Rettangolo 13"/>
            <p:cNvSpPr/>
            <p:nvPr/>
          </p:nvSpPr>
          <p:spPr>
            <a:xfrm rot="16200000">
              <a:off x="6150263" y="4450714"/>
              <a:ext cx="2233432" cy="369332"/>
            </a:xfrm>
            <a:prstGeom prst="rect">
              <a:avLst/>
            </a:prstGeom>
          </p:spPr>
          <p:txBody>
            <a:bodyPr wrap="none">
              <a:spAutoFit/>
            </a:bodyPr>
            <a:lstStyle/>
            <a:p>
              <a:r>
                <a:rPr lang="it-IT" cap="all">
                  <a:solidFill>
                    <a:schemeClr val="accent1">
                      <a:lumMod val="50000"/>
                    </a:schemeClr>
                  </a:solidFill>
                </a:rPr>
                <a:t>Economico sociale</a:t>
              </a:r>
              <a:endParaRPr lang="it-IT" cap="all" dirty="0">
                <a:solidFill>
                  <a:schemeClr val="accent1">
                    <a:lumMod val="50000"/>
                  </a:schemeClr>
                </a:solidFill>
              </a:endParaRPr>
            </a:p>
          </p:txBody>
        </p:sp>
        <p:sp>
          <p:nvSpPr>
            <p:cNvPr id="15" name="Rettangolo 14"/>
            <p:cNvSpPr/>
            <p:nvPr/>
          </p:nvSpPr>
          <p:spPr>
            <a:xfrm rot="5400000">
              <a:off x="4866128" y="4182979"/>
              <a:ext cx="2528641" cy="369332"/>
            </a:xfrm>
            <a:prstGeom prst="rect">
              <a:avLst/>
            </a:prstGeom>
          </p:spPr>
          <p:txBody>
            <a:bodyPr wrap="none">
              <a:spAutoFit/>
            </a:bodyPr>
            <a:lstStyle/>
            <a:p>
              <a:r>
                <a:rPr lang="it-IT" cap="all">
                  <a:solidFill>
                    <a:schemeClr val="accent6">
                      <a:lumMod val="50000"/>
                    </a:schemeClr>
                  </a:solidFill>
                </a:rPr>
                <a:t>Ambientale culturale</a:t>
              </a:r>
              <a:endParaRPr lang="it-IT" cap="all" dirty="0">
                <a:solidFill>
                  <a:schemeClr val="accent6">
                    <a:lumMod val="50000"/>
                  </a:schemeClr>
                </a:solidFill>
              </a:endParaRPr>
            </a:p>
          </p:txBody>
        </p:sp>
        <p:sp>
          <p:nvSpPr>
            <p:cNvPr id="16" name="Rettangolo 15"/>
            <p:cNvSpPr/>
            <p:nvPr/>
          </p:nvSpPr>
          <p:spPr>
            <a:xfrm>
              <a:off x="7295944" y="4194421"/>
              <a:ext cx="1804148" cy="461665"/>
            </a:xfrm>
            <a:prstGeom prst="rect">
              <a:avLst/>
            </a:prstGeom>
          </p:spPr>
          <p:txBody>
            <a:bodyPr wrap="none">
              <a:spAutoFit/>
            </a:bodyPr>
            <a:lstStyle/>
            <a:p>
              <a:r>
                <a:rPr lang="it-IT" sz="2400" b="1" cap="all">
                  <a:solidFill>
                    <a:srgbClr val="FF0000"/>
                  </a:solidFill>
                </a:rPr>
                <a:t>sostenibile</a:t>
              </a:r>
              <a:endParaRPr lang="it-IT" sz="2400" b="1" cap="all" dirty="0">
                <a:solidFill>
                  <a:srgbClr val="FF0000"/>
                </a:solidFill>
              </a:endParaRPr>
            </a:p>
          </p:txBody>
        </p:sp>
        <p:cxnSp>
          <p:nvCxnSpPr>
            <p:cNvPr id="20" name="Connettore 2 19"/>
            <p:cNvCxnSpPr/>
            <p:nvPr/>
          </p:nvCxnSpPr>
          <p:spPr>
            <a:xfrm>
              <a:off x="5594684" y="0"/>
              <a:ext cx="0" cy="5631965"/>
            </a:xfrm>
            <a:prstGeom prst="straightConnector1">
              <a:avLst/>
            </a:prstGeom>
            <a:ln w="38100" cmpd="thickThin">
              <a:solidFill>
                <a:schemeClr val="accent6">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2" name="Connettore 2 21"/>
            <p:cNvCxnSpPr/>
            <p:nvPr/>
          </p:nvCxnSpPr>
          <p:spPr>
            <a:xfrm>
              <a:off x="5133473" y="0"/>
              <a:ext cx="0" cy="5631965"/>
            </a:xfrm>
            <a:prstGeom prst="straightConnector1">
              <a:avLst/>
            </a:prstGeom>
            <a:ln w="41275" cmpd="tri">
              <a:solidFill>
                <a:schemeClr val="accent2">
                  <a:lumMod val="75000"/>
                </a:schemeClr>
              </a:solidFill>
              <a:prstDash val="lgDashDot"/>
              <a:tailEnd type="triangle"/>
            </a:ln>
          </p:spPr>
          <p:style>
            <a:lnRef idx="1">
              <a:schemeClr val="accent1"/>
            </a:lnRef>
            <a:fillRef idx="0">
              <a:schemeClr val="accent1"/>
            </a:fillRef>
            <a:effectRef idx="0">
              <a:schemeClr val="accent1"/>
            </a:effectRef>
            <a:fontRef idx="minor">
              <a:schemeClr val="tx1"/>
            </a:fontRef>
          </p:style>
        </p:cxnSp>
        <p:cxnSp>
          <p:nvCxnSpPr>
            <p:cNvPr id="25" name="Connettore 2 24"/>
            <p:cNvCxnSpPr/>
            <p:nvPr/>
          </p:nvCxnSpPr>
          <p:spPr>
            <a:xfrm>
              <a:off x="4158915" y="0"/>
              <a:ext cx="0" cy="5631965"/>
            </a:xfrm>
            <a:prstGeom prst="straightConnector1">
              <a:avLst/>
            </a:prstGeom>
            <a:ln w="104775">
              <a:solidFill>
                <a:srgbClr val="7030A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6" name="CasellaDiTesto 25"/>
            <p:cNvSpPr txBox="1"/>
            <p:nvPr/>
          </p:nvSpPr>
          <p:spPr>
            <a:xfrm rot="5400000">
              <a:off x="5042458" y="938463"/>
              <a:ext cx="1545423" cy="369332"/>
            </a:xfrm>
            <a:prstGeom prst="rect">
              <a:avLst/>
            </a:prstGeom>
            <a:noFill/>
          </p:spPr>
          <p:txBody>
            <a:bodyPr wrap="none" rtlCol="0">
              <a:spAutoFit/>
            </a:bodyPr>
            <a:lstStyle/>
            <a:p>
              <a:r>
                <a:rPr lang="it-IT" b="1" i="1" dirty="0">
                  <a:solidFill>
                    <a:schemeClr val="accent6">
                      <a:lumMod val="75000"/>
                    </a:schemeClr>
                  </a:solidFill>
                </a:rPr>
                <a:t>conservazione</a:t>
              </a:r>
            </a:p>
          </p:txBody>
        </p:sp>
        <p:sp>
          <p:nvSpPr>
            <p:cNvPr id="27" name="CasellaDiTesto 26"/>
            <p:cNvSpPr txBox="1"/>
            <p:nvPr/>
          </p:nvSpPr>
          <p:spPr>
            <a:xfrm rot="16200000">
              <a:off x="4227534" y="1711175"/>
              <a:ext cx="1525226" cy="369332"/>
            </a:xfrm>
            <a:prstGeom prst="rect">
              <a:avLst/>
            </a:prstGeom>
            <a:noFill/>
          </p:spPr>
          <p:txBody>
            <a:bodyPr wrap="none" rtlCol="0">
              <a:spAutoFit/>
            </a:bodyPr>
            <a:lstStyle/>
            <a:p>
              <a:r>
                <a:rPr lang="it-IT" b="1" i="1" dirty="0">
                  <a:solidFill>
                    <a:schemeClr val="accent2">
                      <a:lumMod val="75000"/>
                    </a:schemeClr>
                  </a:solidFill>
                </a:rPr>
                <a:t>valorizzazione</a:t>
              </a:r>
            </a:p>
          </p:txBody>
        </p:sp>
        <p:sp>
          <p:nvSpPr>
            <p:cNvPr id="28" name="CasellaDiTesto 27"/>
            <p:cNvSpPr txBox="1"/>
            <p:nvPr/>
          </p:nvSpPr>
          <p:spPr>
            <a:xfrm rot="5400000">
              <a:off x="3693545" y="788449"/>
              <a:ext cx="1401153" cy="461665"/>
            </a:xfrm>
            <a:prstGeom prst="rect">
              <a:avLst/>
            </a:prstGeom>
            <a:noFill/>
          </p:spPr>
          <p:txBody>
            <a:bodyPr wrap="none" rtlCol="0">
              <a:spAutoFit/>
            </a:bodyPr>
            <a:lstStyle/>
            <a:p>
              <a:r>
                <a:rPr lang="it-IT" sz="2400" b="1" i="1" dirty="0">
                  <a:solidFill>
                    <a:srgbClr val="7030A0"/>
                  </a:solidFill>
                </a:rPr>
                <a:t>creatività</a:t>
              </a:r>
            </a:p>
          </p:txBody>
        </p:sp>
        <p:sp>
          <p:nvSpPr>
            <p:cNvPr id="29" name="CasellaDiTesto 28"/>
            <p:cNvSpPr txBox="1"/>
            <p:nvPr/>
          </p:nvSpPr>
          <p:spPr>
            <a:xfrm>
              <a:off x="9093370" y="3211520"/>
              <a:ext cx="1201676" cy="369332"/>
            </a:xfrm>
            <a:prstGeom prst="rect">
              <a:avLst/>
            </a:prstGeom>
            <a:noFill/>
          </p:spPr>
          <p:txBody>
            <a:bodyPr wrap="none" rtlCol="0">
              <a:spAutoFit/>
            </a:bodyPr>
            <a:lstStyle/>
            <a:p>
              <a:r>
                <a:rPr lang="it-IT" dirty="0"/>
                <a:t>insediativo</a:t>
              </a:r>
            </a:p>
          </p:txBody>
        </p:sp>
        <p:sp>
          <p:nvSpPr>
            <p:cNvPr id="30" name="CasellaDiTesto 29"/>
            <p:cNvSpPr txBox="1"/>
            <p:nvPr/>
          </p:nvSpPr>
          <p:spPr>
            <a:xfrm>
              <a:off x="10174139" y="3511441"/>
              <a:ext cx="1092863" cy="369332"/>
            </a:xfrm>
            <a:prstGeom prst="rect">
              <a:avLst/>
            </a:prstGeom>
            <a:noFill/>
          </p:spPr>
          <p:txBody>
            <a:bodyPr wrap="none" rtlCol="0">
              <a:spAutoFit/>
            </a:bodyPr>
            <a:lstStyle/>
            <a:p>
              <a:r>
                <a:rPr lang="it-IT" dirty="0"/>
                <a:t>cognitivo </a:t>
              </a:r>
            </a:p>
          </p:txBody>
        </p:sp>
        <p:sp>
          <p:nvSpPr>
            <p:cNvPr id="31" name="CasellaDiTesto 30"/>
            <p:cNvSpPr txBox="1"/>
            <p:nvPr/>
          </p:nvSpPr>
          <p:spPr>
            <a:xfrm>
              <a:off x="10518846" y="3706740"/>
              <a:ext cx="1260473" cy="369332"/>
            </a:xfrm>
            <a:prstGeom prst="rect">
              <a:avLst/>
            </a:prstGeom>
            <a:noFill/>
          </p:spPr>
          <p:txBody>
            <a:bodyPr wrap="none" rtlCol="0">
              <a:spAutoFit/>
            </a:bodyPr>
            <a:lstStyle/>
            <a:p>
              <a:r>
                <a:rPr lang="it-IT" dirty="0"/>
                <a:t>relazionale </a:t>
              </a:r>
            </a:p>
          </p:txBody>
        </p:sp>
        <p:sp>
          <p:nvSpPr>
            <p:cNvPr id="32" name="CasellaDiTesto 31"/>
            <p:cNvSpPr txBox="1"/>
            <p:nvPr/>
          </p:nvSpPr>
          <p:spPr>
            <a:xfrm>
              <a:off x="9814256" y="3372408"/>
              <a:ext cx="825867" cy="369332"/>
            </a:xfrm>
            <a:prstGeom prst="rect">
              <a:avLst/>
            </a:prstGeom>
            <a:noFill/>
          </p:spPr>
          <p:txBody>
            <a:bodyPr wrap="none" rtlCol="0">
              <a:spAutoFit/>
            </a:bodyPr>
            <a:lstStyle/>
            <a:p>
              <a:r>
                <a:rPr lang="it-IT" dirty="0"/>
                <a:t>sociale</a:t>
              </a:r>
            </a:p>
          </p:txBody>
        </p:sp>
        <p:sp>
          <p:nvSpPr>
            <p:cNvPr id="33" name="CasellaDiTesto 32"/>
            <p:cNvSpPr txBox="1"/>
            <p:nvPr/>
          </p:nvSpPr>
          <p:spPr>
            <a:xfrm>
              <a:off x="9818637" y="3875713"/>
              <a:ext cx="1175963" cy="369332"/>
            </a:xfrm>
            <a:prstGeom prst="rect">
              <a:avLst/>
            </a:prstGeom>
            <a:noFill/>
          </p:spPr>
          <p:txBody>
            <a:bodyPr wrap="none" rtlCol="0">
              <a:spAutoFit/>
            </a:bodyPr>
            <a:lstStyle/>
            <a:p>
              <a:r>
                <a:rPr lang="it-IT" dirty="0"/>
                <a:t>produttivo</a:t>
              </a:r>
            </a:p>
          </p:txBody>
        </p:sp>
        <p:sp>
          <p:nvSpPr>
            <p:cNvPr id="34" name="CasellaDiTesto 33"/>
            <p:cNvSpPr txBox="1"/>
            <p:nvPr/>
          </p:nvSpPr>
          <p:spPr>
            <a:xfrm>
              <a:off x="9520048" y="4379001"/>
              <a:ext cx="2249718" cy="369332"/>
            </a:xfrm>
            <a:prstGeom prst="rect">
              <a:avLst/>
            </a:prstGeom>
            <a:noFill/>
          </p:spPr>
          <p:txBody>
            <a:bodyPr wrap="none" rtlCol="0">
              <a:spAutoFit/>
            </a:bodyPr>
            <a:lstStyle/>
            <a:p>
              <a:r>
                <a:rPr lang="it-IT" dirty="0">
                  <a:solidFill>
                    <a:srgbClr val="FA3CC1"/>
                  </a:solidFill>
                  <a:latin typeface="Matura MT Script Capitals" charset="0"/>
                  <a:ea typeface="Matura MT Script Capitals" charset="0"/>
                  <a:cs typeface="Matura MT Script Capitals" charset="0"/>
                </a:rPr>
                <a:t>culturale immateriale</a:t>
              </a:r>
            </a:p>
          </p:txBody>
        </p:sp>
        <p:sp>
          <p:nvSpPr>
            <p:cNvPr id="35" name="CasellaDiTesto 34"/>
            <p:cNvSpPr txBox="1"/>
            <p:nvPr/>
          </p:nvSpPr>
          <p:spPr>
            <a:xfrm>
              <a:off x="7307061" y="3506381"/>
              <a:ext cx="1852943" cy="369332"/>
            </a:xfrm>
            <a:prstGeom prst="rect">
              <a:avLst/>
            </a:prstGeom>
            <a:noFill/>
          </p:spPr>
          <p:txBody>
            <a:bodyPr wrap="none" rtlCol="0">
              <a:spAutoFit/>
            </a:bodyPr>
            <a:lstStyle/>
            <a:p>
              <a:r>
                <a:rPr lang="it-IT" dirty="0">
                  <a:solidFill>
                    <a:srgbClr val="002060"/>
                  </a:solidFill>
                  <a:latin typeface="Cooper Black" charset="0"/>
                  <a:ea typeface="Cooper Black" charset="0"/>
                  <a:cs typeface="Cooper Black" charset="0"/>
                </a:rPr>
                <a:t>b</a:t>
              </a:r>
              <a:r>
                <a:rPr lang="it-IT">
                  <a:solidFill>
                    <a:srgbClr val="002060"/>
                  </a:solidFill>
                  <a:latin typeface="Cooper Black" charset="0"/>
                  <a:ea typeface="Cooper Black" charset="0"/>
                  <a:cs typeface="Cooper Black" charset="0"/>
                </a:rPr>
                <a:t>eni </a:t>
              </a:r>
              <a:r>
                <a:rPr lang="it-IT" dirty="0">
                  <a:solidFill>
                    <a:srgbClr val="002060"/>
                  </a:solidFill>
                  <a:latin typeface="Cooper Black" charset="0"/>
                  <a:ea typeface="Cooper Black" charset="0"/>
                  <a:cs typeface="Cooper Black" charset="0"/>
                </a:rPr>
                <a:t>culturali </a:t>
              </a:r>
            </a:p>
          </p:txBody>
        </p:sp>
        <p:sp>
          <p:nvSpPr>
            <p:cNvPr id="36" name="CasellaDiTesto 35"/>
            <p:cNvSpPr txBox="1"/>
            <p:nvPr/>
          </p:nvSpPr>
          <p:spPr>
            <a:xfrm>
              <a:off x="6754082" y="3275201"/>
              <a:ext cx="2248180" cy="369332"/>
            </a:xfrm>
            <a:prstGeom prst="rect">
              <a:avLst/>
            </a:prstGeom>
            <a:noFill/>
          </p:spPr>
          <p:txBody>
            <a:bodyPr wrap="none" rtlCol="0">
              <a:spAutoFit/>
            </a:bodyPr>
            <a:lstStyle/>
            <a:p>
              <a:r>
                <a:rPr lang="it-IT" dirty="0">
                  <a:solidFill>
                    <a:srgbClr val="002060"/>
                  </a:solidFill>
                  <a:latin typeface="Cooper Black" charset="0"/>
                  <a:ea typeface="Cooper Black" charset="0"/>
                  <a:cs typeface="Cooper Black" charset="0"/>
                </a:rPr>
                <a:t>beni paesaggistici</a:t>
              </a:r>
            </a:p>
          </p:txBody>
        </p:sp>
        <p:sp>
          <p:nvSpPr>
            <p:cNvPr id="3" name="CasellaDiTesto 2"/>
            <p:cNvSpPr txBox="1"/>
            <p:nvPr/>
          </p:nvSpPr>
          <p:spPr>
            <a:xfrm>
              <a:off x="3874576" y="-46495"/>
              <a:ext cx="184731" cy="369332"/>
            </a:xfrm>
            <a:prstGeom prst="rect">
              <a:avLst/>
            </a:prstGeom>
            <a:noFill/>
          </p:spPr>
          <p:txBody>
            <a:bodyPr wrap="none" rtlCol="0">
              <a:spAutoFit/>
            </a:bodyPr>
            <a:lstStyle/>
            <a:p>
              <a:endParaRPr lang="it-IT" dirty="0"/>
            </a:p>
          </p:txBody>
        </p:sp>
      </p:grpSp>
    </p:spTree>
    <p:extLst>
      <p:ext uri="{BB962C8B-B14F-4D97-AF65-F5344CB8AC3E}">
        <p14:creationId xmlns:p14="http://schemas.microsoft.com/office/powerpoint/2010/main" val="941132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12821" y="365125"/>
            <a:ext cx="11502189" cy="1325563"/>
          </a:xfrm>
        </p:spPr>
        <p:txBody>
          <a:bodyPr>
            <a:normAutofit fontScale="90000"/>
          </a:bodyPr>
          <a:lstStyle/>
          <a:p>
            <a:r>
              <a:rPr lang="it-IT" dirty="0"/>
              <a:t>perché il BIODISTRETTO ETRUSCO ROMANO  (BER) si fa promotore del contratto di  paesaggio, fiume e costa ?</a:t>
            </a:r>
          </a:p>
        </p:txBody>
      </p:sp>
      <p:sp>
        <p:nvSpPr>
          <p:cNvPr id="3" name="Segnaposto contenuto 2"/>
          <p:cNvSpPr>
            <a:spLocks noGrp="1"/>
          </p:cNvSpPr>
          <p:nvPr>
            <p:ph idx="1"/>
          </p:nvPr>
        </p:nvSpPr>
        <p:spPr>
          <a:xfrm>
            <a:off x="312821" y="1690688"/>
            <a:ext cx="11622505" cy="5046995"/>
          </a:xfrm>
        </p:spPr>
        <p:txBody>
          <a:bodyPr>
            <a:normAutofit lnSpcReduction="10000"/>
          </a:bodyPr>
          <a:lstStyle/>
          <a:p>
            <a:pPr marL="0" indent="0">
              <a:buNone/>
            </a:pPr>
            <a:r>
              <a:rPr lang="it-IT" dirty="0"/>
              <a:t>Il BER per portare avanti i suoi obiettivi necessita di </a:t>
            </a:r>
          </a:p>
          <a:p>
            <a:pPr lvl="1"/>
            <a:r>
              <a:rPr lang="it-IT" cap="all" dirty="0"/>
              <a:t>I</a:t>
            </a:r>
            <a:r>
              <a:rPr lang="it-IT" dirty="0"/>
              <a:t>ntegrazione territoriale</a:t>
            </a:r>
            <a:endParaRPr lang="it-IT" cap="all" dirty="0"/>
          </a:p>
          <a:p>
            <a:pPr lvl="1"/>
            <a:r>
              <a:rPr lang="it-IT" dirty="0"/>
              <a:t>Integrazione tra misure/interventi/strumenti per attivare sinergie e </a:t>
            </a:r>
            <a:r>
              <a:rPr lang="it-IT" dirty="0" err="1"/>
              <a:t>complementarieta</a:t>
            </a:r>
            <a:r>
              <a:rPr lang="it-IT" dirty="0"/>
              <a:t>̀</a:t>
            </a:r>
          </a:p>
          <a:p>
            <a:pPr lvl="1"/>
            <a:r>
              <a:rPr lang="it-IT" dirty="0"/>
              <a:t>Definire </a:t>
            </a:r>
            <a:r>
              <a:rPr lang="it-IT" dirty="0" err="1"/>
              <a:t>priorita</a:t>
            </a:r>
            <a:r>
              <a:rPr lang="it-IT" dirty="0"/>
              <a:t>̀ di intervento (territoriale/tematica) </a:t>
            </a:r>
          </a:p>
          <a:p>
            <a:pPr lvl="1"/>
            <a:r>
              <a:rPr lang="it-IT" dirty="0"/>
              <a:t>Attivare sinergie e </a:t>
            </a:r>
            <a:r>
              <a:rPr lang="it-IT" dirty="0" err="1"/>
              <a:t>complementarieta</a:t>
            </a:r>
            <a:r>
              <a:rPr lang="it-IT" dirty="0"/>
              <a:t>̀ con altre politiche nazionali, comunitarie, internazionali (approccio strategico) </a:t>
            </a:r>
          </a:p>
          <a:p>
            <a:pPr lvl="1"/>
            <a:r>
              <a:rPr lang="it-IT" dirty="0"/>
              <a:t>Coinvolgere e attivare la partecipazione di tutti gli stakeholder </a:t>
            </a:r>
          </a:p>
          <a:p>
            <a:pPr lvl="1"/>
            <a:r>
              <a:rPr lang="it-IT" dirty="0"/>
              <a:t>Cooperazione </a:t>
            </a:r>
            <a:r>
              <a:rPr lang="it-IT" dirty="0" err="1"/>
              <a:t>interistituzionale</a:t>
            </a:r>
            <a:r>
              <a:rPr lang="it-IT" dirty="0"/>
              <a:t> (dialogo e collaborazione agricoltura-ambiente) </a:t>
            </a:r>
          </a:p>
          <a:p>
            <a:pPr lvl="1"/>
            <a:r>
              <a:rPr lang="it-IT" dirty="0"/>
              <a:t>Messa a sistema banche dati </a:t>
            </a:r>
          </a:p>
          <a:p>
            <a:pPr lvl="1"/>
            <a:r>
              <a:rPr lang="it-IT" dirty="0"/>
              <a:t>Diffusione best </a:t>
            </a:r>
            <a:r>
              <a:rPr lang="it-IT" dirty="0" err="1"/>
              <a:t>practices</a:t>
            </a:r>
            <a:r>
              <a:rPr lang="it-IT" dirty="0"/>
              <a:t> </a:t>
            </a:r>
          </a:p>
          <a:p>
            <a:pPr lvl="1"/>
            <a:r>
              <a:rPr lang="it-IT" dirty="0"/>
              <a:t>Approfondimenti e studi </a:t>
            </a:r>
          </a:p>
          <a:p>
            <a:pPr lvl="1"/>
            <a:r>
              <a:rPr lang="it-IT" dirty="0"/>
              <a:t>Diffusione conoscenza </a:t>
            </a:r>
          </a:p>
          <a:p>
            <a:pPr lvl="1"/>
            <a:r>
              <a:rPr lang="it-IT" dirty="0"/>
              <a:t>Comunicazione e divulgazione </a:t>
            </a:r>
          </a:p>
          <a:p>
            <a:endParaRPr lang="it-IT" dirty="0"/>
          </a:p>
          <a:p>
            <a:endParaRPr lang="it-IT" dirty="0"/>
          </a:p>
        </p:txBody>
      </p:sp>
    </p:spTree>
    <p:extLst>
      <p:ext uri="{BB962C8B-B14F-4D97-AF65-F5344CB8AC3E}">
        <p14:creationId xmlns:p14="http://schemas.microsoft.com/office/powerpoint/2010/main" val="542998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600" dirty="0"/>
              <a:t>i contratti di fiume</a:t>
            </a:r>
            <a:r>
              <a:rPr lang="is-IS" dirty="0"/>
              <a:t>…</a:t>
            </a:r>
            <a:endParaRPr lang="it-IT" dirty="0"/>
          </a:p>
        </p:txBody>
      </p:sp>
      <p:sp>
        <p:nvSpPr>
          <p:cNvPr id="3" name="Segnaposto contenuto 2"/>
          <p:cNvSpPr>
            <a:spLocks noGrp="1"/>
          </p:cNvSpPr>
          <p:nvPr>
            <p:ph idx="1"/>
          </p:nvPr>
        </p:nvSpPr>
        <p:spPr/>
        <p:txBody>
          <a:bodyPr>
            <a:normAutofit/>
          </a:bodyPr>
          <a:lstStyle/>
          <a:p>
            <a:pPr marL="0" indent="0" algn="just">
              <a:buNone/>
            </a:pPr>
            <a:r>
              <a:rPr lang="it-IT" sz="3600" dirty="0"/>
              <a:t>"concorrono alla definizione e all’attuazione degli strumenti di pianificazione di distretto a scala di bacino e sotto-bacino idrografico, quali strumenti volontari di programmazione strategica e negoziata che perseguono la tutela, la corretta gestione delle risorse idriche e la valorizzazione dei territori fluviali, unitamente alla salvaguardia dal rischio idraulico, contribuendo allo sviluppo locale di tali aree". </a:t>
            </a:r>
          </a:p>
          <a:p>
            <a:pPr algn="just"/>
            <a:endParaRPr lang="it-IT" sz="3600" dirty="0"/>
          </a:p>
        </p:txBody>
      </p:sp>
    </p:spTree>
    <p:extLst>
      <p:ext uri="{BB962C8B-B14F-4D97-AF65-F5344CB8AC3E}">
        <p14:creationId xmlns:p14="http://schemas.microsoft.com/office/powerpoint/2010/main" val="370459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2505" y="100431"/>
            <a:ext cx="11863137" cy="1325563"/>
          </a:xfrm>
        </p:spPr>
        <p:txBody>
          <a:bodyPr>
            <a:noAutofit/>
          </a:bodyPr>
          <a:lstStyle/>
          <a:p>
            <a:r>
              <a:rPr lang="it-IT" sz="3200" dirty="0"/>
              <a:t>Ne consegue che il potenziamento del </a:t>
            </a:r>
            <a:r>
              <a:rPr lang="it-IT" sz="3200" dirty="0" err="1"/>
              <a:t>biodistretto</a:t>
            </a:r>
            <a:r>
              <a:rPr lang="it-IT" sz="3200" dirty="0"/>
              <a:t> ha una fortissima connessione con la promozione del contratto di paesaggio, fiumi e costa etrusco-romano</a:t>
            </a:r>
            <a:r>
              <a:rPr lang="is-IS" sz="3200" dirty="0"/>
              <a:t>…. </a:t>
            </a:r>
            <a:r>
              <a:rPr lang="it-IT" sz="3200" dirty="0"/>
              <a:t>i</a:t>
            </a:r>
            <a:r>
              <a:rPr lang="is-IS" sz="3200" dirty="0"/>
              <a:t>nfatti: </a:t>
            </a:r>
            <a:endParaRPr lang="it-IT" sz="3200" dirty="0"/>
          </a:p>
        </p:txBody>
      </p:sp>
      <p:sp>
        <p:nvSpPr>
          <p:cNvPr id="3" name="Segnaposto contenuto 2"/>
          <p:cNvSpPr>
            <a:spLocks noGrp="1"/>
          </p:cNvSpPr>
          <p:nvPr>
            <p:ph idx="1"/>
          </p:nvPr>
        </p:nvSpPr>
        <p:spPr>
          <a:xfrm>
            <a:off x="192504" y="1544136"/>
            <a:ext cx="11863137" cy="5193548"/>
          </a:xfrm>
        </p:spPr>
        <p:txBody>
          <a:bodyPr>
            <a:normAutofit/>
          </a:bodyPr>
          <a:lstStyle/>
          <a:p>
            <a:pPr marL="0" indent="0">
              <a:buNone/>
            </a:pPr>
            <a:r>
              <a:rPr lang="it-IT" sz="2400" dirty="0"/>
              <a:t>l’agricoltura sostenibile sulla quale nasce il BIODISTRETTO è :</a:t>
            </a:r>
          </a:p>
          <a:p>
            <a:r>
              <a:rPr lang="it-IT" sz="2400" dirty="0"/>
              <a:t>una forma di coltivazione, allevamento e fornitura di prodotti e servizi «ad alta </a:t>
            </a:r>
            <a:r>
              <a:rPr lang="it-IT" sz="2400" dirty="0" err="1"/>
              <a:t>intensita</a:t>
            </a:r>
            <a:r>
              <a:rPr lang="it-IT" sz="2400" dirty="0"/>
              <a:t>̀ di conoscenza»; </a:t>
            </a:r>
          </a:p>
          <a:p>
            <a:r>
              <a:rPr lang="it-IT" sz="2400" dirty="0"/>
              <a:t>richiede di preservare le pratiche/conoscenze tradizionali da un lato, e di aggiornarle con le conoscenze attuali e nuove idee dall’altro;</a:t>
            </a:r>
          </a:p>
          <a:p>
            <a:r>
              <a:rPr lang="it-IT" sz="2400" dirty="0"/>
              <a:t>richiede la presenza di istruzione e di servizi sociali, di servizi vari, infrastrutture, di diverse </a:t>
            </a:r>
            <a:r>
              <a:rPr lang="it-IT" sz="2400" dirty="0" err="1"/>
              <a:t>opportunita</a:t>
            </a:r>
            <a:r>
              <a:rPr lang="it-IT" sz="2400" dirty="0"/>
              <a:t>̀ di vita, ecc. </a:t>
            </a:r>
          </a:p>
          <a:p>
            <a:r>
              <a:rPr lang="it-IT" sz="2400" dirty="0"/>
              <a:t>nasce da un sentimento di «orgoglio» e livello di riconoscimento istituzionale e sociale per il ruolo degli agricoltori biologici (e le loro famiglie e </a:t>
            </a:r>
            <a:r>
              <a:rPr lang="it-IT" sz="2400" dirty="0" err="1"/>
              <a:t>comunita</a:t>
            </a:r>
            <a:r>
              <a:rPr lang="it-IT" sz="2400" dirty="0"/>
              <a:t>̀) </a:t>
            </a:r>
          </a:p>
          <a:p>
            <a:r>
              <a:rPr lang="it-IT" sz="2400" dirty="0"/>
              <a:t>richiede un territorio sano (suoli, acqua, aria) e contribuisce al mantenimento di ecosistemi sani in grado di fornire servizi </a:t>
            </a:r>
            <a:r>
              <a:rPr lang="it-IT" sz="2400" dirty="0" err="1"/>
              <a:t>ecosistemici</a:t>
            </a:r>
            <a:r>
              <a:rPr lang="it-IT" sz="2400" dirty="0"/>
              <a:t> adeguati alla vita delle comunità</a:t>
            </a:r>
          </a:p>
          <a:p>
            <a:r>
              <a:rPr lang="it-IT" sz="2400" dirty="0"/>
              <a:t>l’agricoltura BIO è co-produttrice di «valori territoriali,  riafferma il ruolo sociale di tutela di interessi collettivi e, quindi, la </a:t>
            </a:r>
            <a:r>
              <a:rPr lang="it-IT" sz="2400" dirty="0" err="1"/>
              <a:t>legittimita</a:t>
            </a:r>
            <a:r>
              <a:rPr lang="it-IT" sz="2400" dirty="0"/>
              <a:t>̀ di interventi pubblici di sostegno». </a:t>
            </a:r>
          </a:p>
          <a:p>
            <a:endParaRPr lang="it-IT" sz="2400" dirty="0"/>
          </a:p>
          <a:p>
            <a:endParaRPr lang="it-IT" sz="2400" dirty="0"/>
          </a:p>
          <a:p>
            <a:pPr marL="0" indent="0">
              <a:buNone/>
            </a:pPr>
            <a:endParaRPr lang="it-IT" sz="2400" dirty="0"/>
          </a:p>
        </p:txBody>
      </p:sp>
    </p:spTree>
    <p:extLst>
      <p:ext uri="{BB962C8B-B14F-4D97-AF65-F5344CB8AC3E}">
        <p14:creationId xmlns:p14="http://schemas.microsoft.com/office/powerpoint/2010/main" val="1885696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05063" y="309645"/>
            <a:ext cx="11614484" cy="6440071"/>
          </a:xfrm>
        </p:spPr>
        <p:txBody>
          <a:bodyPr>
            <a:normAutofit fontScale="85000" lnSpcReduction="20000"/>
          </a:bodyPr>
          <a:lstStyle/>
          <a:p>
            <a:pPr marL="0" indent="0">
              <a:buNone/>
            </a:pPr>
            <a:r>
              <a:rPr lang="it-IT" dirty="0"/>
              <a:t>L’agricoltura multifunzionale è fortemente coinvolta in questo processo di cambiamento sia dal punto di vista della propria capacità ad </a:t>
            </a:r>
            <a:r>
              <a:rPr lang="it-IT" dirty="0" err="1"/>
              <a:t>internalizzare</a:t>
            </a:r>
            <a:r>
              <a:rPr lang="it-IT" dirty="0"/>
              <a:t> le funzioni “altre” dell’agricoltura, sia dal punto di vista delle strategie finalizzate alla promozione di </a:t>
            </a:r>
            <a:r>
              <a:rPr lang="it-IT" dirty="0" err="1"/>
              <a:t>esternalita</a:t>
            </a:r>
            <a:r>
              <a:rPr lang="it-IT" dirty="0"/>
              <a:t>̀ positive per andare incontro alle aspettative della </a:t>
            </a:r>
            <a:r>
              <a:rPr lang="it-IT" dirty="0" err="1"/>
              <a:t>societa</a:t>
            </a:r>
            <a:r>
              <a:rPr lang="it-IT" dirty="0"/>
              <a:t>̀. </a:t>
            </a:r>
          </a:p>
          <a:p>
            <a:pPr marL="0" indent="0">
              <a:buNone/>
            </a:pPr>
            <a:r>
              <a:rPr lang="it-IT" dirty="0"/>
              <a:t>La </a:t>
            </a:r>
            <a:r>
              <a:rPr lang="it-IT" dirty="0" err="1"/>
              <a:t>multifunzionalita</a:t>
            </a:r>
            <a:r>
              <a:rPr lang="it-IT" dirty="0"/>
              <a:t>̀ </a:t>
            </a:r>
            <a:r>
              <a:rPr lang="it-IT" dirty="0" err="1"/>
              <a:t>puo</a:t>
            </a:r>
            <a:r>
              <a:rPr lang="it-IT" dirty="0"/>
              <a:t>̀ essere, quindi, interpretata come un fenomeno evolutivo spontaneo che nasce dalla necessità di  diversificare i redditi, ma anche come risposta ad un’esigenza sociale di servizi che, in un inquadramento schematico, sono riconducibili alle seguenti funzioni: </a:t>
            </a:r>
          </a:p>
          <a:p>
            <a:r>
              <a:rPr lang="it-IT" dirty="0" err="1"/>
              <a:t>food</a:t>
            </a:r>
            <a:r>
              <a:rPr lang="it-IT" dirty="0"/>
              <a:t> </a:t>
            </a:r>
            <a:r>
              <a:rPr lang="it-IT" dirty="0" err="1"/>
              <a:t>function</a:t>
            </a:r>
            <a:r>
              <a:rPr lang="it-IT" dirty="0"/>
              <a:t> (agricoltura di </a:t>
            </a:r>
            <a:r>
              <a:rPr lang="it-IT" dirty="0" err="1"/>
              <a:t>qualita</a:t>
            </a:r>
            <a:r>
              <a:rPr lang="it-IT" dirty="0"/>
              <a:t>̀ in termini di </a:t>
            </a:r>
            <a:r>
              <a:rPr lang="it-IT" dirty="0" err="1"/>
              <a:t>qualita</a:t>
            </a:r>
            <a:r>
              <a:rPr lang="it-IT" dirty="0"/>
              <a:t>̀ dei prodotti e sicurezza alimentare); </a:t>
            </a:r>
          </a:p>
          <a:p>
            <a:r>
              <a:rPr lang="it-IT" dirty="0" err="1"/>
              <a:t>environmental</a:t>
            </a:r>
            <a:r>
              <a:rPr lang="it-IT" dirty="0"/>
              <a:t> </a:t>
            </a:r>
            <a:r>
              <a:rPr lang="it-IT" dirty="0" err="1"/>
              <a:t>function</a:t>
            </a:r>
            <a:r>
              <a:rPr lang="it-IT" dirty="0"/>
              <a:t> (mantenimento di paesaggio e ambiente, valorizzazione delle risorse naturali locali); </a:t>
            </a:r>
          </a:p>
          <a:p>
            <a:r>
              <a:rPr lang="it-IT" dirty="0" err="1"/>
              <a:t>rural</a:t>
            </a:r>
            <a:r>
              <a:rPr lang="it-IT" dirty="0"/>
              <a:t> </a:t>
            </a:r>
            <a:r>
              <a:rPr lang="it-IT" dirty="0" err="1"/>
              <a:t>function</a:t>
            </a:r>
            <a:r>
              <a:rPr lang="it-IT" dirty="0"/>
              <a:t> (contributo allo sviluppo socio- economico dell’area rurale, sia in relazione al mantenimento del tessuto connettivo identitario e culturale sia in relazione all’erogazione di servizi di tipo ricreativo, didattico e terapeutico).</a:t>
            </a:r>
          </a:p>
          <a:p>
            <a:pPr marL="0" indent="0">
              <a:buNone/>
            </a:pPr>
            <a:r>
              <a:rPr lang="it-IT" dirty="0">
                <a:latin typeface="Calibri" charset="0"/>
              </a:rPr>
              <a:t>Fondamentale è il ruolo dell’agricoltura per la conservazione della </a:t>
            </a:r>
            <a:r>
              <a:rPr lang="it-IT" dirty="0" err="1">
                <a:latin typeface="Calibri" charset="0"/>
              </a:rPr>
              <a:t>biodiversita</a:t>
            </a:r>
            <a:r>
              <a:rPr lang="it-IT" dirty="0">
                <a:latin typeface="Calibri" charset="0"/>
              </a:rPr>
              <a:t>̀ e molteplici sono gli strumenti a disposizione per contribuire alla sfida lanciata con la strategia europea per la </a:t>
            </a:r>
            <a:r>
              <a:rPr lang="it-IT" dirty="0" err="1">
                <a:latin typeface="Calibri" charset="0"/>
              </a:rPr>
              <a:t>biodiversita</a:t>
            </a:r>
            <a:r>
              <a:rPr lang="it-IT" dirty="0">
                <a:latin typeface="Calibri" charset="0"/>
              </a:rPr>
              <a:t>̀ fino al 2020. </a:t>
            </a:r>
            <a:endParaRPr lang="it-IT" dirty="0"/>
          </a:p>
          <a:p>
            <a:pPr marL="0" indent="0">
              <a:buNone/>
            </a:pPr>
            <a:r>
              <a:rPr lang="it-IT" dirty="0">
                <a:latin typeface="Calibri" charset="0"/>
              </a:rPr>
              <a:t>La politica di sviluppo rurale resta lo strumento principale per la conservazione e la valorizzazione delle risorse naturali e paesaggistiche degli </a:t>
            </a:r>
            <a:r>
              <a:rPr lang="it-IT" dirty="0" err="1">
                <a:latin typeface="Calibri" charset="0"/>
              </a:rPr>
              <a:t>agroecositemi</a:t>
            </a:r>
            <a:r>
              <a:rPr lang="it-IT" dirty="0">
                <a:latin typeface="Calibri" charset="0"/>
              </a:rPr>
              <a:t>. </a:t>
            </a:r>
            <a:endParaRPr lang="it-IT" dirty="0"/>
          </a:p>
          <a:p>
            <a:endParaRPr lang="it-IT" dirty="0"/>
          </a:p>
        </p:txBody>
      </p:sp>
    </p:spTree>
    <p:extLst>
      <p:ext uri="{BB962C8B-B14F-4D97-AF65-F5344CB8AC3E}">
        <p14:creationId xmlns:p14="http://schemas.microsoft.com/office/powerpoint/2010/main" val="1710655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angolo 3"/>
          <p:cNvSpPr/>
          <p:nvPr/>
        </p:nvSpPr>
        <p:spPr>
          <a:xfrm>
            <a:off x="3031152" y="1152047"/>
            <a:ext cx="6213231" cy="4970585"/>
          </a:xfrm>
          <a:prstGeom prst="triangle">
            <a:avLst>
              <a:gd name="adj" fmla="val 4886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p:cNvSpPr txBox="1"/>
          <p:nvPr/>
        </p:nvSpPr>
        <p:spPr>
          <a:xfrm>
            <a:off x="4948611" y="370636"/>
            <a:ext cx="2412007" cy="707886"/>
          </a:xfrm>
          <a:prstGeom prst="rect">
            <a:avLst/>
          </a:prstGeom>
          <a:noFill/>
        </p:spPr>
        <p:txBody>
          <a:bodyPr wrap="none" rtlCol="0">
            <a:spAutoFit/>
          </a:bodyPr>
          <a:lstStyle/>
          <a:p>
            <a:r>
              <a:rPr lang="it-IT" sz="4000" b="1" dirty="0"/>
              <a:t>MERCATO </a:t>
            </a:r>
          </a:p>
        </p:txBody>
      </p:sp>
      <p:sp>
        <p:nvSpPr>
          <p:cNvPr id="6" name="CasellaDiTesto 5"/>
          <p:cNvSpPr txBox="1"/>
          <p:nvPr/>
        </p:nvSpPr>
        <p:spPr>
          <a:xfrm>
            <a:off x="1025507" y="6051827"/>
            <a:ext cx="2459328" cy="707886"/>
          </a:xfrm>
          <a:prstGeom prst="rect">
            <a:avLst/>
          </a:prstGeom>
          <a:noFill/>
        </p:spPr>
        <p:txBody>
          <a:bodyPr wrap="none" rtlCol="0">
            <a:spAutoFit/>
          </a:bodyPr>
          <a:lstStyle/>
          <a:p>
            <a:r>
              <a:rPr lang="it-IT" sz="4000" b="1" dirty="0"/>
              <a:t>AMBIENTE</a:t>
            </a:r>
          </a:p>
        </p:txBody>
      </p:sp>
      <p:sp>
        <p:nvSpPr>
          <p:cNvPr id="7" name="CasellaDiTesto 6"/>
          <p:cNvSpPr txBox="1"/>
          <p:nvPr/>
        </p:nvSpPr>
        <p:spPr>
          <a:xfrm>
            <a:off x="8823890" y="6049107"/>
            <a:ext cx="2039341" cy="707886"/>
          </a:xfrm>
          <a:prstGeom prst="rect">
            <a:avLst/>
          </a:prstGeom>
          <a:noFill/>
        </p:spPr>
        <p:txBody>
          <a:bodyPr wrap="none" rtlCol="0">
            <a:spAutoFit/>
          </a:bodyPr>
          <a:lstStyle/>
          <a:p>
            <a:r>
              <a:rPr lang="it-IT" sz="4000" b="1" dirty="0"/>
              <a:t>AZIENDE</a:t>
            </a:r>
          </a:p>
        </p:txBody>
      </p:sp>
      <p:sp>
        <p:nvSpPr>
          <p:cNvPr id="8" name="CasellaDiTesto 7"/>
          <p:cNvSpPr txBox="1"/>
          <p:nvPr/>
        </p:nvSpPr>
        <p:spPr>
          <a:xfrm>
            <a:off x="7173047" y="124415"/>
            <a:ext cx="4596921" cy="2031325"/>
          </a:xfrm>
          <a:prstGeom prst="rect">
            <a:avLst/>
          </a:prstGeom>
          <a:noFill/>
        </p:spPr>
        <p:txBody>
          <a:bodyPr wrap="square" rtlCol="0">
            <a:spAutoFit/>
          </a:bodyPr>
          <a:lstStyle/>
          <a:p>
            <a:r>
              <a:rPr lang="it-IT" dirty="0"/>
              <a:t>CREARE VALORI AGGIUNTI CON UN ORIENTAMENTO  COERENTE AI DESIDERI DEI CONSUMATORI CON UN INCREMENTO DELLA </a:t>
            </a:r>
            <a:r>
              <a:rPr lang="it-IT" dirty="0" err="1"/>
              <a:t>QUALITà</a:t>
            </a:r>
            <a:r>
              <a:rPr lang="it-IT" dirty="0"/>
              <a:t>,, INNOVAZIONE O </a:t>
            </a:r>
            <a:r>
              <a:rPr lang="it-IT" dirty="0" err="1"/>
              <a:t>SPECIALITà</a:t>
            </a:r>
            <a:r>
              <a:rPr lang="it-IT" dirty="0"/>
              <a:t>, O CON INNOVAZIONI DIGITALI COME APP CHE CONNETTONO MEGLIO AGRICOLTORI E CONSUMATORI </a:t>
            </a:r>
          </a:p>
        </p:txBody>
      </p:sp>
      <p:sp>
        <p:nvSpPr>
          <p:cNvPr id="9" name="CasellaDiTesto 8"/>
          <p:cNvSpPr txBox="1"/>
          <p:nvPr/>
        </p:nvSpPr>
        <p:spPr>
          <a:xfrm>
            <a:off x="58367" y="3946822"/>
            <a:ext cx="2930770" cy="2308324"/>
          </a:xfrm>
          <a:prstGeom prst="rect">
            <a:avLst/>
          </a:prstGeom>
          <a:noFill/>
        </p:spPr>
        <p:txBody>
          <a:bodyPr wrap="square" rtlCol="0">
            <a:spAutoFit/>
          </a:bodyPr>
          <a:lstStyle/>
          <a:p>
            <a:r>
              <a:rPr lang="it-IT" dirty="0"/>
              <a:t>UTILIZZAZIONE E PROTEZIONE DELLE RISORSE NATURALI, RIDUZIONE DEL RISCHIO DA PRODOTTI FITOSANITARI, PROMOZIONE DELLE ALTERNATIVE ALL’UTILIZZO DELLA DIFESA CHIMICA</a:t>
            </a:r>
          </a:p>
        </p:txBody>
      </p:sp>
      <p:sp>
        <p:nvSpPr>
          <p:cNvPr id="10" name="CasellaDiTesto 9"/>
          <p:cNvSpPr txBox="1"/>
          <p:nvPr/>
        </p:nvSpPr>
        <p:spPr>
          <a:xfrm>
            <a:off x="4438657" y="3539336"/>
            <a:ext cx="3398220" cy="2554545"/>
          </a:xfrm>
          <a:prstGeom prst="rect">
            <a:avLst/>
          </a:prstGeom>
          <a:noFill/>
        </p:spPr>
        <p:txBody>
          <a:bodyPr wrap="square" rtlCol="0">
            <a:spAutoFit/>
          </a:bodyPr>
          <a:lstStyle/>
          <a:p>
            <a:pPr algn="ctr"/>
            <a:r>
              <a:rPr lang="it-IT" sz="3200" b="1" dirty="0">
                <a:solidFill>
                  <a:schemeClr val="bg1"/>
                </a:solidFill>
              </a:rPr>
              <a:t>CREARE PROSPETTIVE PER UNA FILIERA  AGROALIMENTARE EFFICACE</a:t>
            </a:r>
          </a:p>
        </p:txBody>
      </p:sp>
      <p:sp>
        <p:nvSpPr>
          <p:cNvPr id="11" name="CasellaDiTesto 10"/>
          <p:cNvSpPr txBox="1"/>
          <p:nvPr/>
        </p:nvSpPr>
        <p:spPr>
          <a:xfrm rot="18166191">
            <a:off x="1873835" y="3176363"/>
            <a:ext cx="5191293" cy="369332"/>
          </a:xfrm>
          <a:prstGeom prst="rect">
            <a:avLst/>
          </a:prstGeom>
          <a:noFill/>
        </p:spPr>
        <p:txBody>
          <a:bodyPr wrap="none" rtlCol="0">
            <a:spAutoFit/>
          </a:bodyPr>
          <a:lstStyle/>
          <a:p>
            <a:r>
              <a:rPr lang="it-IT">
                <a:solidFill>
                  <a:srgbClr val="FF0000"/>
                </a:solidFill>
              </a:rPr>
              <a:t>PRODUZIONE, PRODOTTI E PRESTAZIONI SOSTENIBILI </a:t>
            </a:r>
          </a:p>
        </p:txBody>
      </p:sp>
      <p:sp>
        <p:nvSpPr>
          <p:cNvPr id="12" name="CasellaDiTesto 11"/>
          <p:cNvSpPr txBox="1"/>
          <p:nvPr/>
        </p:nvSpPr>
        <p:spPr>
          <a:xfrm rot="3362594">
            <a:off x="6298446" y="3709246"/>
            <a:ext cx="3969998" cy="369332"/>
          </a:xfrm>
          <a:prstGeom prst="rect">
            <a:avLst/>
          </a:prstGeom>
          <a:noFill/>
        </p:spPr>
        <p:txBody>
          <a:bodyPr wrap="none" rtlCol="0">
            <a:spAutoFit/>
          </a:bodyPr>
          <a:lstStyle/>
          <a:p>
            <a:r>
              <a:rPr lang="it-IT" dirty="0">
                <a:solidFill>
                  <a:srgbClr val="FF0000"/>
                </a:solidFill>
              </a:rPr>
              <a:t>PRODUZIONE E PRODOTTI COMPETITIVI </a:t>
            </a:r>
          </a:p>
        </p:txBody>
      </p:sp>
      <p:sp>
        <p:nvSpPr>
          <p:cNvPr id="13" name="CasellaDiTesto 12"/>
          <p:cNvSpPr txBox="1"/>
          <p:nvPr/>
        </p:nvSpPr>
        <p:spPr>
          <a:xfrm>
            <a:off x="3862934" y="6255146"/>
            <a:ext cx="5183727" cy="369332"/>
          </a:xfrm>
          <a:prstGeom prst="rect">
            <a:avLst/>
          </a:prstGeom>
          <a:noFill/>
        </p:spPr>
        <p:txBody>
          <a:bodyPr wrap="none" rtlCol="0">
            <a:spAutoFit/>
          </a:bodyPr>
          <a:lstStyle/>
          <a:p>
            <a:r>
              <a:rPr lang="it-IT" dirty="0">
                <a:solidFill>
                  <a:srgbClr val="FF0000"/>
                </a:solidFill>
              </a:rPr>
              <a:t>FRUITORI E CUSTODI DELLE RISORSE DI PRODUZIONE </a:t>
            </a:r>
          </a:p>
        </p:txBody>
      </p:sp>
    </p:spTree>
    <p:extLst>
      <p:ext uri="{BB962C8B-B14F-4D97-AF65-F5344CB8AC3E}">
        <p14:creationId xmlns:p14="http://schemas.microsoft.com/office/powerpoint/2010/main" val="1184875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Il </a:t>
            </a:r>
            <a:r>
              <a:rPr lang="it-IT" dirty="0" err="1"/>
              <a:t>biodistretto</a:t>
            </a:r>
            <a:r>
              <a:rPr lang="it-IT" dirty="0"/>
              <a:t> e la </a:t>
            </a:r>
            <a:r>
              <a:rPr lang="it-IT" b="1" dirty="0"/>
              <a:t>“rete ecologica regionale” </a:t>
            </a:r>
            <a:br>
              <a:rPr lang="it-IT" dirty="0"/>
            </a:br>
            <a:endParaRPr lang="it-IT" dirty="0"/>
          </a:p>
        </p:txBody>
      </p:sp>
      <p:sp>
        <p:nvSpPr>
          <p:cNvPr id="3" name="Segnaposto contenuto 2"/>
          <p:cNvSpPr>
            <a:spLocks noGrp="1"/>
          </p:cNvSpPr>
          <p:nvPr>
            <p:ph idx="1"/>
          </p:nvPr>
        </p:nvSpPr>
        <p:spPr>
          <a:xfrm>
            <a:off x="312821" y="1825625"/>
            <a:ext cx="11766883" cy="4351338"/>
          </a:xfrm>
        </p:spPr>
        <p:txBody>
          <a:bodyPr>
            <a:normAutofit fontScale="92500" lnSpcReduction="20000"/>
          </a:bodyPr>
          <a:lstStyle/>
          <a:p>
            <a:pPr marL="0" indent="0">
              <a:buNone/>
            </a:pPr>
            <a:r>
              <a:rPr lang="it-IT" dirty="0"/>
              <a:t>Nel BIODISTRETTO ETRUSCO ROMANO  le aziende agricole contribuiscono alla conservazione degli elementi del paesaggio naturale ed agrario e allo stato di </a:t>
            </a:r>
            <a:r>
              <a:rPr lang="it-IT" dirty="0" err="1"/>
              <a:t>integrita</a:t>
            </a:r>
            <a:r>
              <a:rPr lang="it-IT" dirty="0"/>
              <a:t>̀ delle aree di collegamento ecologico funzionale:</a:t>
            </a:r>
          </a:p>
          <a:p>
            <a:r>
              <a:rPr lang="it-IT" dirty="0"/>
              <a:t>serbatoi di </a:t>
            </a:r>
            <a:r>
              <a:rPr lang="it-IT" dirty="0" err="1"/>
              <a:t>naturalita</a:t>
            </a:r>
            <a:r>
              <a:rPr lang="it-IT" dirty="0"/>
              <a:t>̀, corridoi ecologici, vegetazione riparia; </a:t>
            </a:r>
          </a:p>
          <a:p>
            <a:r>
              <a:rPr lang="it-IT" dirty="0"/>
              <a:t>direttrici di mobilità per le specie faunistiche e mantenimento delle formazioni vegetali; </a:t>
            </a:r>
          </a:p>
          <a:p>
            <a:r>
              <a:rPr lang="it-IT" dirty="0"/>
              <a:t>conservazione di ambienti di agricoltura non intensiva; </a:t>
            </a:r>
          </a:p>
          <a:p>
            <a:r>
              <a:rPr lang="it-IT" dirty="0"/>
              <a:t>contenimento frammentazione e barriere ecologiche; </a:t>
            </a:r>
          </a:p>
          <a:p>
            <a:r>
              <a:rPr lang="it-IT" dirty="0"/>
              <a:t>riqualificazione degli ecosistemi acquatici; </a:t>
            </a:r>
          </a:p>
          <a:p>
            <a:r>
              <a:rPr lang="it-IT" dirty="0"/>
              <a:t>stato di conservazione di habitat e specie di importanza comunitaria comunque presenti.</a:t>
            </a:r>
            <a:br>
              <a:rPr lang="it-IT" dirty="0"/>
            </a:br>
            <a:endParaRPr lang="it-IT" dirty="0"/>
          </a:p>
          <a:p>
            <a:endParaRPr lang="it-IT" dirty="0"/>
          </a:p>
        </p:txBody>
      </p:sp>
    </p:spTree>
    <p:extLst>
      <p:ext uri="{BB962C8B-B14F-4D97-AF65-F5344CB8AC3E}">
        <p14:creationId xmlns:p14="http://schemas.microsoft.com/office/powerpoint/2010/main" val="1999999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72691" y="34491"/>
            <a:ext cx="10515600" cy="1325563"/>
          </a:xfrm>
        </p:spPr>
        <p:txBody>
          <a:bodyPr/>
          <a:lstStyle/>
          <a:p>
            <a:pPr algn="r"/>
            <a:r>
              <a:rPr lang="it-IT" b="1" dirty="0">
                <a:solidFill>
                  <a:schemeClr val="accent6">
                    <a:lumMod val="75000"/>
                  </a:schemeClr>
                </a:solidFill>
              </a:rPr>
              <a:t>sono PUNTI DI FORZA DEL TERRITORIO </a:t>
            </a:r>
          </a:p>
        </p:txBody>
      </p:sp>
      <p:sp>
        <p:nvSpPr>
          <p:cNvPr id="3" name="Segnaposto contenuto 2"/>
          <p:cNvSpPr>
            <a:spLocks noGrp="1"/>
          </p:cNvSpPr>
          <p:nvPr>
            <p:ph idx="1"/>
          </p:nvPr>
        </p:nvSpPr>
        <p:spPr>
          <a:xfrm>
            <a:off x="156275" y="1025633"/>
            <a:ext cx="5764078" cy="3955243"/>
          </a:xfrm>
        </p:spPr>
        <p:txBody>
          <a:bodyPr>
            <a:normAutofit fontScale="70000" lnSpcReduction="20000"/>
          </a:bodyPr>
          <a:lstStyle/>
          <a:p>
            <a:r>
              <a:rPr lang="it-IT" dirty="0"/>
              <a:t>Eterogeneità di paesaggi</a:t>
            </a:r>
          </a:p>
          <a:p>
            <a:r>
              <a:rPr lang="it-IT" dirty="0"/>
              <a:t>Copiosa rete di acque dolci superficiali</a:t>
            </a:r>
          </a:p>
          <a:p>
            <a:pPr lvl="1"/>
            <a:r>
              <a:rPr lang="it-IT" dirty="0"/>
              <a:t>Fiume Arrone </a:t>
            </a:r>
          </a:p>
          <a:p>
            <a:pPr lvl="1"/>
            <a:r>
              <a:rPr lang="it-IT" dirty="0"/>
              <a:t>Fosso </a:t>
            </a:r>
            <a:r>
              <a:rPr lang="it-IT" dirty="0" err="1"/>
              <a:t>Pagliete</a:t>
            </a:r>
            <a:r>
              <a:rPr lang="it-IT" dirty="0"/>
              <a:t> (tra Maccarese e </a:t>
            </a:r>
            <a:r>
              <a:rPr lang="it-IT" dirty="0" err="1"/>
              <a:t>Passooscuro</a:t>
            </a:r>
            <a:r>
              <a:rPr lang="it-IT" dirty="0"/>
              <a:t>) </a:t>
            </a:r>
          </a:p>
          <a:p>
            <a:pPr lvl="1"/>
            <a:r>
              <a:rPr lang="it-IT" dirty="0"/>
              <a:t>Fosso delle Cadute (di </a:t>
            </a:r>
            <a:r>
              <a:rPr lang="it-IT" dirty="0" err="1"/>
              <a:t>Palidoro</a:t>
            </a:r>
            <a:r>
              <a:rPr lang="it-IT" dirty="0"/>
              <a:t> o della Moletta)</a:t>
            </a:r>
          </a:p>
          <a:p>
            <a:pPr lvl="1"/>
            <a:r>
              <a:rPr lang="it-IT" dirty="0"/>
              <a:t>Fosso Statua o </a:t>
            </a:r>
            <a:r>
              <a:rPr lang="it-IT" dirty="0" err="1"/>
              <a:t>Cupino</a:t>
            </a:r>
            <a:r>
              <a:rPr lang="it-IT" dirty="0"/>
              <a:t> (tra </a:t>
            </a:r>
            <a:r>
              <a:rPr lang="it-IT" dirty="0" err="1"/>
              <a:t>bambin</a:t>
            </a:r>
            <a:r>
              <a:rPr lang="it-IT" dirty="0"/>
              <a:t> Gesù e Ladispoli)</a:t>
            </a:r>
          </a:p>
          <a:p>
            <a:pPr lvl="1"/>
            <a:r>
              <a:rPr lang="it-IT" dirty="0"/>
              <a:t>Fosso </a:t>
            </a:r>
            <a:r>
              <a:rPr lang="it-IT" dirty="0" err="1"/>
              <a:t>Sanguinara</a:t>
            </a:r>
            <a:r>
              <a:rPr lang="it-IT" dirty="0"/>
              <a:t> (Cerveteri ma foce a Ladispoli) </a:t>
            </a:r>
          </a:p>
          <a:p>
            <a:pPr lvl="1"/>
            <a:r>
              <a:rPr lang="it-IT" dirty="0"/>
              <a:t>Fosso Vaccina (confluisce in Vaccina il fosso della Mola in Cerveteri) </a:t>
            </a:r>
          </a:p>
          <a:p>
            <a:pPr lvl="1"/>
            <a:r>
              <a:rPr lang="it-IT" dirty="0"/>
              <a:t>Fosso Zambra </a:t>
            </a:r>
          </a:p>
          <a:p>
            <a:pPr lvl="1"/>
            <a:r>
              <a:rPr lang="it-IT" dirty="0"/>
              <a:t>Fosso Turbino </a:t>
            </a:r>
          </a:p>
          <a:p>
            <a:pPr lvl="1"/>
            <a:r>
              <a:rPr lang="it-IT" dirty="0"/>
              <a:t>Fosso Alberobello (confine tra Cerveteri e Santa Severa)</a:t>
            </a:r>
          </a:p>
          <a:p>
            <a:pPr lvl="1"/>
            <a:r>
              <a:rPr lang="it-IT" dirty="0"/>
              <a:t>Vasche di Maccarese e canali di bonifica</a:t>
            </a:r>
          </a:p>
          <a:p>
            <a:r>
              <a:rPr lang="it-IT" dirty="0"/>
              <a:t> copiosa rete di SIC e ZPS</a:t>
            </a:r>
          </a:p>
          <a:p>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424" y="4633989"/>
            <a:ext cx="5237780" cy="1362292"/>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970" y="6039178"/>
            <a:ext cx="5142687" cy="595024"/>
          </a:xfrm>
          <a:prstGeom prst="rect">
            <a:avLst/>
          </a:prstGeom>
        </p:spPr>
      </p:pic>
      <p:sp>
        <p:nvSpPr>
          <p:cNvPr id="6" name="CasellaDiTesto 5"/>
          <p:cNvSpPr txBox="1"/>
          <p:nvPr/>
        </p:nvSpPr>
        <p:spPr>
          <a:xfrm>
            <a:off x="5920353" y="1387254"/>
            <a:ext cx="5658472" cy="4247317"/>
          </a:xfrm>
          <a:prstGeom prst="rect">
            <a:avLst/>
          </a:prstGeom>
          <a:noFill/>
        </p:spPr>
        <p:txBody>
          <a:bodyPr wrap="none" rtlCol="0">
            <a:spAutoFit/>
          </a:bodyPr>
          <a:lstStyle/>
          <a:p>
            <a:pPr marL="285750" indent="-285750">
              <a:buFont typeface="Arial" charset="0"/>
              <a:buChar char="•"/>
            </a:pPr>
            <a:r>
              <a:rPr lang="it-IT" dirty="0"/>
              <a:t>Aree protette</a:t>
            </a:r>
          </a:p>
          <a:p>
            <a:pPr marL="742950" lvl="1" indent="-285750">
              <a:buFont typeface="Arial" charset="0"/>
              <a:buChar char="•"/>
            </a:pPr>
            <a:endParaRPr lang="it-IT" dirty="0"/>
          </a:p>
          <a:p>
            <a:pPr marL="742950" lvl="1" indent="-285750">
              <a:buFont typeface="Arial" charset="0"/>
              <a:buChar char="•"/>
            </a:pPr>
            <a:r>
              <a:rPr lang="it-IT" dirty="0"/>
              <a:t>Riserva naturale statale Litorale Romano</a:t>
            </a:r>
          </a:p>
          <a:p>
            <a:pPr marL="742950" lvl="1" indent="-285750">
              <a:buFont typeface="Arial" charset="0"/>
              <a:buChar char="•"/>
            </a:pPr>
            <a:r>
              <a:rPr lang="it-IT" dirty="0"/>
              <a:t>Monumento naturale Palude di Torre Flavia</a:t>
            </a:r>
          </a:p>
          <a:p>
            <a:pPr marL="742950" lvl="1" indent="-285750">
              <a:buFont typeface="Arial" charset="0"/>
              <a:buChar char="•"/>
            </a:pPr>
            <a:endParaRPr lang="it-IT" dirty="0">
              <a:solidFill>
                <a:schemeClr val="tx1">
                  <a:lumMod val="95000"/>
                  <a:lumOff val="5000"/>
                </a:schemeClr>
              </a:solidFill>
            </a:endParaRPr>
          </a:p>
          <a:p>
            <a:pPr lvl="1"/>
            <a:endParaRPr lang="it-IT" dirty="0">
              <a:solidFill>
                <a:schemeClr val="tx1">
                  <a:lumMod val="95000"/>
                  <a:lumOff val="5000"/>
                </a:schemeClr>
              </a:solidFill>
            </a:endParaRPr>
          </a:p>
          <a:p>
            <a:pPr lvl="1"/>
            <a:r>
              <a:rPr lang="it-IT" dirty="0">
                <a:solidFill>
                  <a:schemeClr val="tx1">
                    <a:lumMod val="95000"/>
                    <a:lumOff val="5000"/>
                  </a:schemeClr>
                </a:solidFill>
              </a:rPr>
              <a:t>Sono inoltre aree di interesse naturalistico:</a:t>
            </a:r>
          </a:p>
          <a:p>
            <a:pPr marL="1657350" lvl="2" indent="-742950">
              <a:buFont typeface="+mj-lt"/>
              <a:buAutoNum type="alphaLcParenR"/>
            </a:pPr>
            <a:r>
              <a:rPr lang="it-IT" dirty="0">
                <a:solidFill>
                  <a:schemeClr val="tx1">
                    <a:lumMod val="95000"/>
                    <a:lumOff val="5000"/>
                  </a:schemeClr>
                </a:solidFill>
              </a:rPr>
              <a:t>le dune di </a:t>
            </a:r>
            <a:r>
              <a:rPr lang="it-IT" dirty="0" err="1">
                <a:solidFill>
                  <a:schemeClr val="tx1">
                    <a:lumMod val="95000"/>
                    <a:lumOff val="5000"/>
                  </a:schemeClr>
                </a:solidFill>
              </a:rPr>
              <a:t>Palidoro</a:t>
            </a:r>
            <a:endParaRPr lang="it-IT" dirty="0">
              <a:solidFill>
                <a:schemeClr val="tx1">
                  <a:lumMod val="95000"/>
                  <a:lumOff val="5000"/>
                </a:schemeClr>
              </a:solidFill>
            </a:endParaRPr>
          </a:p>
          <a:p>
            <a:pPr marL="1657350" lvl="2" indent="-742950">
              <a:buFont typeface="+mj-lt"/>
              <a:buAutoNum type="alphaLcParenR"/>
            </a:pPr>
            <a:r>
              <a:rPr lang="it-IT" dirty="0">
                <a:solidFill>
                  <a:schemeClr val="tx1">
                    <a:lumMod val="95000"/>
                    <a:lumOff val="5000"/>
                  </a:schemeClr>
                </a:solidFill>
              </a:rPr>
              <a:t>l</a:t>
            </a:r>
            <a:r>
              <a:rPr lang="it-IT" dirty="0">
                <a:solidFill>
                  <a:schemeClr val="tx1">
                    <a:lumMod val="95000"/>
                    <a:lumOff val="5000"/>
                  </a:schemeClr>
                </a:solidFill>
                <a:hlinkClick r:id="rId4"/>
              </a:rPr>
              <a:t>’</a:t>
            </a:r>
            <a:r>
              <a:rPr lang="it-IT" dirty="0">
                <a:solidFill>
                  <a:schemeClr val="tx1">
                    <a:lumMod val="95000"/>
                    <a:lumOff val="5000"/>
                  </a:schemeClr>
                </a:solidFill>
              </a:rPr>
              <a:t>oasi WWF di Macchiagrande di Fregene</a:t>
            </a:r>
          </a:p>
          <a:p>
            <a:pPr marL="1657350" lvl="2" indent="-742950">
              <a:buFont typeface="+mj-lt"/>
              <a:buAutoNum type="alphaLcParenR"/>
            </a:pPr>
            <a:r>
              <a:rPr lang="it-IT" dirty="0">
                <a:solidFill>
                  <a:schemeClr val="tx1">
                    <a:lumMod val="95000"/>
                    <a:lumOff val="5000"/>
                  </a:schemeClr>
                </a:solidFill>
              </a:rPr>
              <a:t>i </a:t>
            </a:r>
            <a:r>
              <a:rPr lang="it-IT" dirty="0" err="1">
                <a:solidFill>
                  <a:schemeClr val="tx1">
                    <a:lumMod val="95000"/>
                    <a:lumOff val="5000"/>
                  </a:schemeClr>
                </a:solidFill>
              </a:rPr>
              <a:t>tumuleti</a:t>
            </a:r>
            <a:r>
              <a:rPr lang="it-IT" dirty="0">
                <a:solidFill>
                  <a:schemeClr val="tx1">
                    <a:lumMod val="95000"/>
                    <a:lumOff val="5000"/>
                  </a:schemeClr>
                </a:solidFill>
              </a:rPr>
              <a:t> di Bocca di Leone</a:t>
            </a:r>
          </a:p>
          <a:p>
            <a:pPr marL="1657350" lvl="2" indent="-742950">
              <a:buFont typeface="+mj-lt"/>
              <a:buAutoNum type="alphaLcParenR"/>
            </a:pPr>
            <a:r>
              <a:rPr lang="it-IT" dirty="0">
                <a:solidFill>
                  <a:schemeClr val="tx1">
                    <a:lumMod val="95000"/>
                    <a:lumOff val="5000"/>
                  </a:schemeClr>
                </a:solidFill>
              </a:rPr>
              <a:t>l</a:t>
            </a:r>
            <a:r>
              <a:rPr lang="it-IT" dirty="0">
                <a:solidFill>
                  <a:schemeClr val="tx1">
                    <a:lumMod val="95000"/>
                    <a:lumOff val="5000"/>
                  </a:schemeClr>
                </a:solidFill>
                <a:hlinkClick r:id="rId5"/>
              </a:rPr>
              <a:t>’</a:t>
            </a:r>
            <a:r>
              <a:rPr lang="it-IT" dirty="0">
                <a:solidFill>
                  <a:schemeClr val="tx1">
                    <a:lumMod val="95000"/>
                    <a:lumOff val="5000"/>
                  </a:schemeClr>
                </a:solidFill>
              </a:rPr>
              <a:t>oasi WWF Foce dell’Arrone</a:t>
            </a:r>
          </a:p>
          <a:p>
            <a:pPr marL="1657350" lvl="2" indent="-742950">
              <a:buFont typeface="+mj-lt"/>
              <a:buAutoNum type="alphaLcParenR"/>
            </a:pPr>
            <a:r>
              <a:rPr lang="it-IT" dirty="0">
                <a:solidFill>
                  <a:schemeClr val="tx1">
                    <a:lumMod val="95000"/>
                    <a:lumOff val="5000"/>
                  </a:schemeClr>
                </a:solidFill>
              </a:rPr>
              <a:t>l</a:t>
            </a:r>
            <a:r>
              <a:rPr lang="it-IT" dirty="0">
                <a:solidFill>
                  <a:schemeClr val="tx1">
                    <a:lumMod val="95000"/>
                    <a:lumOff val="5000"/>
                  </a:schemeClr>
                </a:solidFill>
                <a:hlinkClick r:id="rId6"/>
              </a:rPr>
              <a:t>’</a:t>
            </a:r>
            <a:r>
              <a:rPr lang="it-IT" dirty="0">
                <a:solidFill>
                  <a:schemeClr val="tx1">
                    <a:lumMod val="95000"/>
                    <a:lumOff val="5000"/>
                  </a:schemeClr>
                </a:solidFill>
              </a:rPr>
              <a:t>oasi Lipu Vasche di Maccarese</a:t>
            </a:r>
          </a:p>
          <a:p>
            <a:pPr marL="1657350" lvl="2" indent="-742950">
              <a:buFont typeface="+mj-lt"/>
              <a:buAutoNum type="alphaLcParenR"/>
            </a:pPr>
            <a:r>
              <a:rPr lang="it-IT" dirty="0">
                <a:solidFill>
                  <a:schemeClr val="tx1">
                    <a:lumMod val="95000"/>
                    <a:lumOff val="5000"/>
                  </a:schemeClr>
                </a:solidFill>
              </a:rPr>
              <a:t>la pineta di Coccia di Morto</a:t>
            </a:r>
          </a:p>
          <a:p>
            <a:pPr marL="1657350" lvl="2" indent="-742950">
              <a:buFont typeface="+mj-lt"/>
              <a:buAutoNum type="alphaLcParenR"/>
            </a:pPr>
            <a:r>
              <a:rPr lang="it-IT" dirty="0">
                <a:solidFill>
                  <a:schemeClr val="tx1">
                    <a:lumMod val="95000"/>
                    <a:lumOff val="5000"/>
                  </a:schemeClr>
                </a:solidFill>
              </a:rPr>
              <a:t>Macchiagrande di </a:t>
            </a:r>
            <a:r>
              <a:rPr lang="it-IT" dirty="0" err="1">
                <a:solidFill>
                  <a:schemeClr val="tx1">
                    <a:lumMod val="95000"/>
                    <a:lumOff val="5000"/>
                  </a:schemeClr>
                </a:solidFill>
              </a:rPr>
              <a:t>Galeria</a:t>
            </a:r>
            <a:endParaRPr lang="it-IT" dirty="0">
              <a:solidFill>
                <a:schemeClr val="tx1">
                  <a:lumMod val="95000"/>
                  <a:lumOff val="5000"/>
                </a:schemeClr>
              </a:solidFill>
            </a:endParaRPr>
          </a:p>
          <a:p>
            <a:pPr marL="285750" indent="-285750">
              <a:buFont typeface="Arial" charset="0"/>
              <a:buChar char="•"/>
            </a:pPr>
            <a:endParaRPr lang="it-IT" dirty="0"/>
          </a:p>
        </p:txBody>
      </p:sp>
      <p:sp>
        <p:nvSpPr>
          <p:cNvPr id="9" name="CasellaDiTesto 8"/>
          <p:cNvSpPr txBox="1"/>
          <p:nvPr/>
        </p:nvSpPr>
        <p:spPr>
          <a:xfrm>
            <a:off x="6276813" y="5661770"/>
            <a:ext cx="5302012" cy="646331"/>
          </a:xfrm>
          <a:prstGeom prst="rect">
            <a:avLst/>
          </a:prstGeom>
          <a:noFill/>
        </p:spPr>
        <p:txBody>
          <a:bodyPr wrap="square" rtlCol="0">
            <a:spAutoFit/>
          </a:bodyPr>
          <a:lstStyle/>
          <a:p>
            <a:r>
              <a:rPr lang="it-IT" dirty="0" err="1"/>
              <a:t>Biodistretto</a:t>
            </a:r>
            <a:r>
              <a:rPr lang="it-IT" dirty="0"/>
              <a:t> etrusco-romano di recente istituzione  e </a:t>
            </a:r>
            <a:r>
              <a:rPr lang="it-IT" dirty="0">
                <a:solidFill>
                  <a:srgbClr val="FF0000"/>
                </a:solidFill>
              </a:rPr>
              <a:t>comprendente </a:t>
            </a:r>
            <a:r>
              <a:rPr lang="is-IS" dirty="0">
                <a:solidFill>
                  <a:srgbClr val="FF0000"/>
                </a:solidFill>
              </a:rPr>
              <a:t>….. aziende</a:t>
            </a:r>
            <a:endParaRPr lang="it-IT" dirty="0">
              <a:solidFill>
                <a:srgbClr val="FF0000"/>
              </a:solidFill>
            </a:endParaRPr>
          </a:p>
        </p:txBody>
      </p:sp>
    </p:spTree>
    <p:extLst>
      <p:ext uri="{BB962C8B-B14F-4D97-AF65-F5344CB8AC3E}">
        <p14:creationId xmlns:p14="http://schemas.microsoft.com/office/powerpoint/2010/main" val="200363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76400" y="0"/>
            <a:ext cx="10515600" cy="1325563"/>
          </a:xfrm>
        </p:spPr>
        <p:txBody>
          <a:bodyPr/>
          <a:lstStyle/>
          <a:p>
            <a:pPr algn="r"/>
            <a:r>
              <a:rPr lang="it-IT" b="1">
                <a:solidFill>
                  <a:schemeClr val="accent6">
                    <a:lumMod val="75000"/>
                  </a:schemeClr>
                </a:solidFill>
              </a:rPr>
              <a:t>sono PUNTI </a:t>
            </a:r>
            <a:r>
              <a:rPr lang="it-IT" b="1" dirty="0">
                <a:solidFill>
                  <a:schemeClr val="accent6">
                    <a:lumMod val="75000"/>
                  </a:schemeClr>
                </a:solidFill>
              </a:rPr>
              <a:t>DI DEBOLEZZA DEL TERRITORIO </a:t>
            </a:r>
          </a:p>
        </p:txBody>
      </p:sp>
      <p:sp>
        <p:nvSpPr>
          <p:cNvPr id="3" name="Segnaposto contenuto 2"/>
          <p:cNvSpPr>
            <a:spLocks noGrp="1"/>
          </p:cNvSpPr>
          <p:nvPr>
            <p:ph idx="1"/>
          </p:nvPr>
        </p:nvSpPr>
        <p:spPr>
          <a:xfrm>
            <a:off x="6369803" y="1690688"/>
            <a:ext cx="5703376" cy="4351338"/>
          </a:xfrm>
        </p:spPr>
        <p:txBody>
          <a:bodyPr>
            <a:normAutofit/>
          </a:bodyPr>
          <a:lstStyle/>
          <a:p>
            <a:r>
              <a:rPr lang="it-IT" sz="1800" dirty="0"/>
              <a:t>Assenza di una forza catalizzatrice/animatore </a:t>
            </a:r>
          </a:p>
          <a:p>
            <a:pPr marL="0" indent="0">
              <a:buNone/>
            </a:pPr>
            <a:r>
              <a:rPr lang="it-IT" sz="1800" dirty="0"/>
              <a:t>• Carenza di un’efficace trasferimento delle conoscenze </a:t>
            </a:r>
          </a:p>
          <a:p>
            <a:pPr marL="0" indent="0">
              <a:buNone/>
            </a:pPr>
            <a:r>
              <a:rPr lang="it-IT" sz="1800" dirty="0"/>
              <a:t>• Accesso limitato alle risorse finanziarie </a:t>
            </a:r>
          </a:p>
          <a:p>
            <a:pPr marL="0" indent="0">
              <a:buNone/>
            </a:pPr>
            <a:r>
              <a:rPr lang="it-IT" sz="1800" dirty="0"/>
              <a:t>• Scarse </a:t>
            </a:r>
            <a:r>
              <a:rPr lang="it-IT" sz="1800" dirty="0" err="1"/>
              <a:t>opportunita</a:t>
            </a:r>
            <a:r>
              <a:rPr lang="it-IT" sz="1800" dirty="0"/>
              <a:t>̀ di mercato </a:t>
            </a:r>
          </a:p>
          <a:p>
            <a:pPr marL="0" indent="0">
              <a:buNone/>
            </a:pPr>
            <a:r>
              <a:rPr lang="it-IT" sz="1800" dirty="0"/>
              <a:t>• Scarsa conoscenza su agricoltura biologica</a:t>
            </a:r>
          </a:p>
          <a:p>
            <a:pPr marL="0" indent="0">
              <a:buNone/>
            </a:pPr>
            <a:r>
              <a:rPr lang="it-IT" sz="1800" dirty="0"/>
              <a:t>• Scarsa consapevolezza dei consumatori </a:t>
            </a:r>
          </a:p>
          <a:p>
            <a:pPr marL="0" indent="0">
              <a:buNone/>
            </a:pPr>
            <a:r>
              <a:rPr lang="it-IT" sz="1800" dirty="0"/>
              <a:t>• Avversione al rischio </a:t>
            </a:r>
          </a:p>
          <a:p>
            <a:pPr marL="0" indent="0">
              <a:buNone/>
            </a:pPr>
            <a:r>
              <a:rPr lang="it-IT" sz="1800" dirty="0"/>
              <a:t>• </a:t>
            </a:r>
            <a:r>
              <a:rPr lang="it-IT" sz="1800" dirty="0" err="1"/>
              <a:t>Identita</a:t>
            </a:r>
            <a:r>
              <a:rPr lang="it-IT" sz="1800" dirty="0"/>
              <a:t>̀ e fiducia </a:t>
            </a:r>
          </a:p>
          <a:p>
            <a:pPr marL="0" indent="0">
              <a:buNone/>
            </a:pPr>
            <a:r>
              <a:rPr lang="it-IT" sz="1800" dirty="0"/>
              <a:t>• Scarsa </a:t>
            </a:r>
            <a:r>
              <a:rPr lang="it-IT" sz="1800" dirty="0" err="1"/>
              <a:t>governance</a:t>
            </a:r>
            <a:r>
              <a:rPr lang="it-IT" sz="1800" dirty="0"/>
              <a:t> e senso di legittimazione degli agricoltori </a:t>
            </a:r>
          </a:p>
          <a:p>
            <a:pPr marL="0" indent="0">
              <a:buNone/>
            </a:pPr>
            <a:r>
              <a:rPr lang="it-IT" sz="1800" dirty="0"/>
              <a:t>• Assenza di ricerche specifiche </a:t>
            </a:r>
          </a:p>
          <a:p>
            <a:endParaRPr lang="it-IT" sz="1800" dirty="0"/>
          </a:p>
        </p:txBody>
      </p:sp>
      <p:sp>
        <p:nvSpPr>
          <p:cNvPr id="5" name="CasellaDiTesto 4"/>
          <p:cNvSpPr txBox="1"/>
          <p:nvPr/>
        </p:nvSpPr>
        <p:spPr>
          <a:xfrm>
            <a:off x="118821" y="1690688"/>
            <a:ext cx="5874785" cy="4057521"/>
          </a:xfrm>
          <a:prstGeom prst="rect">
            <a:avLst/>
          </a:prstGeom>
          <a:noFill/>
        </p:spPr>
        <p:txBody>
          <a:bodyPr wrap="square" rtlCol="0">
            <a:spAutoFit/>
          </a:bodyPr>
          <a:lstStyle/>
          <a:p>
            <a:pPr indent="-285750">
              <a:spcBef>
                <a:spcPts val="1000"/>
              </a:spcBef>
              <a:buFont typeface="Arial" charset="0"/>
              <a:buChar char="•"/>
            </a:pPr>
            <a:r>
              <a:rPr lang="it-IT" dirty="0"/>
              <a:t>Diffuso inquinamento delle acque di balneazione costiere</a:t>
            </a:r>
          </a:p>
          <a:p>
            <a:pPr indent="-285750">
              <a:spcBef>
                <a:spcPts val="1000"/>
              </a:spcBef>
              <a:buFont typeface="Arial" charset="0"/>
              <a:buChar char="•"/>
            </a:pPr>
            <a:r>
              <a:rPr lang="it-IT" dirty="0"/>
              <a:t>Stato dei corsi d’acqua, canali e foci dei torrenti: Arrone, </a:t>
            </a:r>
            <a:r>
              <a:rPr lang="it-IT" dirty="0" err="1"/>
              <a:t>Pagliete</a:t>
            </a:r>
            <a:r>
              <a:rPr lang="it-IT" dirty="0"/>
              <a:t>, Fosso delle Cadute, Fosso Statua o </a:t>
            </a:r>
            <a:r>
              <a:rPr lang="it-IT" dirty="0" err="1"/>
              <a:t>Cupino</a:t>
            </a:r>
            <a:r>
              <a:rPr lang="it-IT" dirty="0"/>
              <a:t>, Fosso </a:t>
            </a:r>
            <a:r>
              <a:rPr lang="it-IT" dirty="0" err="1"/>
              <a:t>Sanguinara</a:t>
            </a:r>
            <a:r>
              <a:rPr lang="it-IT" dirty="0"/>
              <a:t>, Fosso Vaccina, Fosso Zambra, Fosso Turbino, Fosso Alberobello,  (nelle aree di pertinenza amministrative dei comuni di Cerveteri e Fiumicino)</a:t>
            </a:r>
          </a:p>
          <a:p>
            <a:pPr indent="-285750">
              <a:spcBef>
                <a:spcPts val="1000"/>
              </a:spcBef>
              <a:buFont typeface="Arial" charset="0"/>
              <a:buChar char="•"/>
            </a:pPr>
            <a:r>
              <a:rPr lang="it-IT" dirty="0"/>
              <a:t>Stato della fascia costiera, delle dune, di habitat  e specie prioritarie</a:t>
            </a:r>
          </a:p>
          <a:p>
            <a:pPr indent="-285750">
              <a:spcBef>
                <a:spcPts val="1000"/>
              </a:spcBef>
              <a:buFont typeface="Arial" charset="0"/>
              <a:buChar char="•"/>
            </a:pPr>
            <a:r>
              <a:rPr lang="is-IS" dirty="0">
                <a:solidFill>
                  <a:srgbClr val="FF0000"/>
                </a:solidFill>
              </a:rPr>
              <a:t>….</a:t>
            </a:r>
            <a:r>
              <a:rPr lang="it-IT" dirty="0">
                <a:solidFill>
                  <a:srgbClr val="FF0000"/>
                </a:solidFill>
              </a:rPr>
              <a:t> </a:t>
            </a:r>
          </a:p>
          <a:p>
            <a:pPr indent="-285750">
              <a:spcBef>
                <a:spcPts val="1000"/>
              </a:spcBef>
              <a:buFont typeface="Arial" charset="0"/>
              <a:buChar char="•"/>
            </a:pPr>
            <a:endParaRPr lang="it-IT" dirty="0"/>
          </a:p>
          <a:p>
            <a:pPr indent="-285750">
              <a:spcBef>
                <a:spcPts val="1000"/>
              </a:spcBef>
              <a:buFont typeface="Arial" charset="0"/>
              <a:buChar char="•"/>
            </a:pPr>
            <a:endParaRPr lang="it-IT" dirty="0"/>
          </a:p>
          <a:p>
            <a:pPr marL="285750" indent="-285750">
              <a:buFont typeface="Arial" charset="0"/>
              <a:buChar char="•"/>
            </a:pPr>
            <a:endParaRPr lang="it-IT" dirty="0"/>
          </a:p>
        </p:txBody>
      </p:sp>
    </p:spTree>
    <p:extLst>
      <p:ext uri="{BB962C8B-B14F-4D97-AF65-F5344CB8AC3E}">
        <p14:creationId xmlns:p14="http://schemas.microsoft.com/office/powerpoint/2010/main" val="1562189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p:cNvGraphicFramePr/>
          <p:nvPr>
            <p:extLst>
              <p:ext uri="{D42A27DB-BD31-4B8C-83A1-F6EECF244321}">
                <p14:modId xmlns:p14="http://schemas.microsoft.com/office/powerpoint/2010/main" val="508581354"/>
              </p:ext>
            </p:extLst>
          </p:nvPr>
        </p:nvGraphicFramePr>
        <p:xfrm>
          <a:off x="697832" y="108284"/>
          <a:ext cx="11526252" cy="662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magin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80874" y="5611914"/>
            <a:ext cx="8193505" cy="1246086"/>
          </a:xfrm>
          <a:prstGeom prst="rect">
            <a:avLst/>
          </a:prstGeom>
        </p:spPr>
      </p:pic>
      <p:sp>
        <p:nvSpPr>
          <p:cNvPr id="6" name="Titolo 1"/>
          <p:cNvSpPr>
            <a:spLocks noGrp="1"/>
          </p:cNvSpPr>
          <p:nvPr>
            <p:ph type="title"/>
          </p:nvPr>
        </p:nvSpPr>
        <p:spPr>
          <a:xfrm rot="19398621">
            <a:off x="204586" y="-279781"/>
            <a:ext cx="2084309" cy="2948897"/>
          </a:xfrm>
        </p:spPr>
        <p:txBody>
          <a:bodyPr>
            <a:noAutofit/>
          </a:bodyPr>
          <a:lstStyle/>
          <a:p>
            <a:pPr algn="ctr"/>
            <a:r>
              <a:rPr lang="it-IT" sz="2000" b="1" dirty="0"/>
              <a:t>queste </a:t>
            </a:r>
            <a:r>
              <a:rPr lang="is-IS" sz="2000" b="1" dirty="0"/>
              <a:t>…. </a:t>
            </a:r>
            <a:r>
              <a:rPr lang="it-IT" sz="2000" b="1" dirty="0"/>
              <a:t>l</a:t>
            </a:r>
            <a:r>
              <a:rPr lang="is-IS" sz="2000" b="1" dirty="0"/>
              <a:t>e principali fasi</a:t>
            </a:r>
            <a:br>
              <a:rPr lang="is-IS" sz="2000" b="1" dirty="0"/>
            </a:br>
            <a:r>
              <a:rPr lang="is-IS" sz="2000" b="1" dirty="0"/>
              <a:t> per la realizzazione di un contratto di fiume (lago, costa...) </a:t>
            </a:r>
            <a:endParaRPr lang="it-IT" sz="2000" b="1" dirty="0"/>
          </a:p>
        </p:txBody>
      </p:sp>
    </p:spTree>
    <p:extLst>
      <p:ext uri="{BB962C8B-B14F-4D97-AF65-F5344CB8AC3E}">
        <p14:creationId xmlns:p14="http://schemas.microsoft.com/office/powerpoint/2010/main" val="1433597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76400" y="0"/>
            <a:ext cx="10515600" cy="1325563"/>
          </a:xfrm>
        </p:spPr>
        <p:txBody>
          <a:bodyPr>
            <a:normAutofit/>
          </a:bodyPr>
          <a:lstStyle/>
          <a:p>
            <a:pPr algn="r"/>
            <a:r>
              <a:rPr lang="it-IT" sz="4800" b="1">
                <a:solidFill>
                  <a:schemeClr val="accent6">
                    <a:lumMod val="75000"/>
                  </a:schemeClr>
                </a:solidFill>
              </a:rPr>
              <a:t>A che punto siamo:</a:t>
            </a:r>
            <a:endParaRPr lang="it-IT" sz="4800" b="1" dirty="0">
              <a:solidFill>
                <a:schemeClr val="accent6">
                  <a:lumMod val="75000"/>
                </a:schemeClr>
              </a:solidFill>
            </a:endParaRPr>
          </a:p>
        </p:txBody>
      </p:sp>
      <p:sp>
        <p:nvSpPr>
          <p:cNvPr id="3" name="Segnaposto contenuto 2"/>
          <p:cNvSpPr>
            <a:spLocks noGrp="1"/>
          </p:cNvSpPr>
          <p:nvPr>
            <p:ph idx="1"/>
          </p:nvPr>
        </p:nvSpPr>
        <p:spPr/>
        <p:txBody>
          <a:bodyPr>
            <a:normAutofit fontScale="92500" lnSpcReduction="10000"/>
          </a:bodyPr>
          <a:lstStyle/>
          <a:p>
            <a:pPr marL="0" indent="0">
              <a:buNone/>
            </a:pPr>
            <a:r>
              <a:rPr lang="it-IT" dirty="0"/>
              <a:t>Si è costituito un Comitato promotore che ha:</a:t>
            </a:r>
          </a:p>
          <a:p>
            <a:r>
              <a:rPr lang="it-IT" dirty="0"/>
              <a:t>Realizzato un primo studio dell’area (comuni di Fiumicino e Cerveteri);</a:t>
            </a:r>
          </a:p>
          <a:p>
            <a:r>
              <a:rPr lang="it-IT" dirty="0"/>
              <a:t>Analizzato le esigenze e le proposte;</a:t>
            </a:r>
          </a:p>
          <a:p>
            <a:r>
              <a:rPr lang="it-IT" dirty="0"/>
              <a:t>Redatto un ”manifesto del contratto di paesaggio, fiumi e costa etrusco-romano”</a:t>
            </a:r>
          </a:p>
          <a:p>
            <a:r>
              <a:rPr lang="it-IT" dirty="0"/>
              <a:t>Avviato un’attività di coinvolgimento, informazione, partecipazione su un primo set di </a:t>
            </a:r>
            <a:r>
              <a:rPr lang="it-IT" dirty="0" err="1"/>
              <a:t>stakeolders</a:t>
            </a:r>
            <a:r>
              <a:rPr lang="it-IT" dirty="0"/>
              <a:t> locali</a:t>
            </a:r>
          </a:p>
          <a:p>
            <a:r>
              <a:rPr lang="it-IT" dirty="0"/>
              <a:t>Studiato e avviato la redazione del documento per la partecipazione al bando regionale “Sostegno al processo per la sottoscrizione dei Contratti di Fiume", finalizzato alla promozione ed incentivazione dei Contratti di Fiume, Lago, Foce e Costa. </a:t>
            </a:r>
          </a:p>
          <a:p>
            <a:endParaRPr lang="it-IT" dirty="0"/>
          </a:p>
        </p:txBody>
      </p:sp>
    </p:spTree>
    <p:extLst>
      <p:ext uri="{BB962C8B-B14F-4D97-AF65-F5344CB8AC3E}">
        <p14:creationId xmlns:p14="http://schemas.microsoft.com/office/powerpoint/2010/main" val="194386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55176" y="4116"/>
            <a:ext cx="11136824" cy="1325563"/>
          </a:xfrm>
        </p:spPr>
        <p:txBody>
          <a:bodyPr>
            <a:normAutofit fontScale="90000"/>
          </a:bodyPr>
          <a:lstStyle/>
          <a:p>
            <a:pPr algn="r"/>
            <a:r>
              <a:rPr lang="it-IT" sz="5300" b="1" dirty="0">
                <a:solidFill>
                  <a:schemeClr val="accent6">
                    <a:lumMod val="75000"/>
                  </a:schemeClr>
                </a:solidFill>
              </a:rPr>
              <a:t>Su quali PUNTI DI FORZA  stiamo lavorando:</a:t>
            </a:r>
            <a:br>
              <a:rPr lang="it-IT" b="1" dirty="0">
                <a:solidFill>
                  <a:srgbClr val="FF0000"/>
                </a:solidFill>
              </a:rPr>
            </a:br>
            <a:endParaRPr lang="it-IT" b="1" dirty="0">
              <a:solidFill>
                <a:srgbClr val="FF0000"/>
              </a:solidFill>
            </a:endParaRPr>
          </a:p>
        </p:txBody>
      </p:sp>
      <p:sp>
        <p:nvSpPr>
          <p:cNvPr id="3" name="Segnaposto contenuto 2"/>
          <p:cNvSpPr>
            <a:spLocks noGrp="1"/>
          </p:cNvSpPr>
          <p:nvPr>
            <p:ph idx="1"/>
          </p:nvPr>
        </p:nvSpPr>
        <p:spPr>
          <a:xfrm>
            <a:off x="371959" y="1329679"/>
            <a:ext cx="11701220" cy="5032375"/>
          </a:xfrm>
        </p:spPr>
        <p:txBody>
          <a:bodyPr>
            <a:normAutofit fontScale="92500" lnSpcReduction="10000"/>
          </a:bodyPr>
          <a:lstStyle/>
          <a:p>
            <a:r>
              <a:rPr lang="it-IT" dirty="0"/>
              <a:t>Collaborazione/networking attiva tra agricoltori e altri attori locali, ricercatori compresi;</a:t>
            </a:r>
          </a:p>
          <a:p>
            <a:r>
              <a:rPr lang="it-IT" dirty="0"/>
              <a:t>Presenza di persone competenti, attive e con elevate conoscenze (catalizzatori), una profonda padronanza del territorio e delle sue dinamiche</a:t>
            </a:r>
            <a:r>
              <a:rPr lang="is-IS" dirty="0"/>
              <a:t>…..</a:t>
            </a:r>
            <a:r>
              <a:rPr lang="it-IT" dirty="0"/>
              <a:t>una visione;</a:t>
            </a:r>
          </a:p>
          <a:p>
            <a:r>
              <a:rPr lang="it-IT" dirty="0" err="1"/>
              <a:t>Disponibilita</a:t>
            </a:r>
            <a:r>
              <a:rPr lang="it-IT" dirty="0"/>
              <a:t>̀ della </a:t>
            </a:r>
            <a:r>
              <a:rPr lang="it-IT" dirty="0" err="1"/>
              <a:t>comunita</a:t>
            </a:r>
            <a:r>
              <a:rPr lang="it-IT" dirty="0"/>
              <a:t>̀ locale di farsi coinvolgere dal “catalizzatore” nel condurre il cambiamento (fiducia);</a:t>
            </a:r>
          </a:p>
          <a:p>
            <a:r>
              <a:rPr lang="it-IT" dirty="0"/>
              <a:t>Presenza di spirito imprenditoriale e capacità – ricerca costante di nuovi mercati/nicchie;</a:t>
            </a:r>
          </a:p>
          <a:p>
            <a:r>
              <a:rPr lang="it-IT" dirty="0"/>
              <a:t>Innovazione e propensione al rischio;</a:t>
            </a:r>
          </a:p>
          <a:p>
            <a:r>
              <a:rPr lang="it-IT" dirty="0"/>
              <a:t>Uso efficace delle ICT;</a:t>
            </a:r>
          </a:p>
          <a:p>
            <a:r>
              <a:rPr lang="it-IT" b="1" dirty="0"/>
              <a:t>Incentivazione  della cultura della partecipazione, organizzativa e civica: ECOSISTEMA DELLA PARTECIPAZIONE</a:t>
            </a:r>
            <a:endParaRPr lang="it-IT" dirty="0"/>
          </a:p>
        </p:txBody>
      </p:sp>
    </p:spTree>
    <p:extLst>
      <p:ext uri="{BB962C8B-B14F-4D97-AF65-F5344CB8AC3E}">
        <p14:creationId xmlns:p14="http://schemas.microsoft.com/office/powerpoint/2010/main" val="2103882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Diagramma 20"/>
          <p:cNvGraphicFramePr/>
          <p:nvPr>
            <p:extLst>
              <p:ext uri="{D42A27DB-BD31-4B8C-83A1-F6EECF244321}">
                <p14:modId xmlns:p14="http://schemas.microsoft.com/office/powerpoint/2010/main" val="1851706559"/>
              </p:ext>
            </p:extLst>
          </p:nvPr>
        </p:nvGraphicFramePr>
        <p:xfrm>
          <a:off x="0" y="1"/>
          <a:ext cx="12192000" cy="6758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069765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77500" lnSpcReduction="20000"/>
          </a:bodyPr>
          <a:lstStyle/>
          <a:p>
            <a:pPr lvl="0"/>
            <a:r>
              <a:rPr lang="it-IT" dirty="0"/>
              <a:t>potenziare la qualità dell’ambiente fluviale e del territorio del sottobacino migliorando la biodiversità, e la continuità delle fasce vegetate spondali</a:t>
            </a:r>
          </a:p>
          <a:p>
            <a:pPr lvl="0"/>
            <a:r>
              <a:rPr lang="it-IT" dirty="0"/>
              <a:t>migliorare le connessioni ecologiche</a:t>
            </a:r>
          </a:p>
          <a:p>
            <a:pPr lvl="0"/>
            <a:r>
              <a:rPr lang="it-IT" dirty="0"/>
              <a:t>tutelare e valorizzare le valenze  storico-culturali (rivolta al territorio peri fluviale anche con la realizzazione e valorizzazione di percorsi  naturalistici ed archeologici) nonché i manufatti storici </a:t>
            </a:r>
          </a:p>
          <a:p>
            <a:pPr lvl="0"/>
            <a:r>
              <a:rPr lang="it-IT" dirty="0"/>
              <a:t>dare concreta attuazione ad un sistema di interventi integrati di riqualificazione insediativa del bacino finalizzati al risanamento delle acque ed al miglioramento socioeconomico del territorio. </a:t>
            </a:r>
          </a:p>
          <a:p>
            <a:pPr lvl="0"/>
            <a:r>
              <a:rPr lang="it-IT" dirty="0"/>
              <a:t>Salvaguardare i litorali soprattutto in prossimità delle foci che spesso rappresentano l’ultimo lembo di naturalità dove nidificano la maggior parte delle poche coppie di Fratino, </a:t>
            </a:r>
            <a:r>
              <a:rPr lang="it-IT" i="1" dirty="0" err="1"/>
              <a:t>Charadrius</a:t>
            </a:r>
            <a:r>
              <a:rPr lang="it-IT" i="1" dirty="0"/>
              <a:t> </a:t>
            </a:r>
            <a:r>
              <a:rPr lang="it-IT" i="1" dirty="0" err="1"/>
              <a:t>alexandrinus</a:t>
            </a:r>
            <a:r>
              <a:rPr lang="it-IT" dirty="0"/>
              <a:t>, una specie al limite dell’estinzione soprattutto nel Lazio (riferimento bibliografico) e quindi sotto tutela soprattutto a livello europeo.</a:t>
            </a:r>
          </a:p>
          <a:p>
            <a:pPr lvl="0"/>
            <a:r>
              <a:rPr lang="it-IT" dirty="0"/>
              <a:t>Attivare interventi di bonifica di aree compromesse con il fine di avviare quei processi di naturalità necessari per integrarle agli ecosistemi circostanti.  </a:t>
            </a:r>
          </a:p>
          <a:p>
            <a:endParaRPr lang="it-IT" dirty="0"/>
          </a:p>
        </p:txBody>
      </p:sp>
      <p:sp>
        <p:nvSpPr>
          <p:cNvPr id="6" name="Ovale 5"/>
          <p:cNvSpPr/>
          <p:nvPr/>
        </p:nvSpPr>
        <p:spPr>
          <a:xfrm>
            <a:off x="5547360" y="59667"/>
            <a:ext cx="1097280" cy="1097280"/>
          </a:xfrm>
          <a:prstGeom prst="ellipse">
            <a:avLst/>
          </a:prstGeom>
          <a:blipFill>
            <a:blip r:embed="rId2">
              <a:extLst>
                <a:ext uri="{28A0092B-C50C-407E-A947-70E740481C1C}">
                  <a14:useLocalDpi xmlns:a14="http://schemas.microsoft.com/office/drawing/2010/main" val="0"/>
                </a:ext>
              </a:extLst>
            </a:blip>
            <a:srcRect/>
            <a:stretch>
              <a:fillRect l="-13000" r="-13000"/>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endParaRPr lang="it-IT" dirty="0"/>
          </a:p>
        </p:txBody>
      </p:sp>
      <p:grpSp>
        <p:nvGrpSpPr>
          <p:cNvPr id="7" name="Gruppo 6"/>
          <p:cNvGrpSpPr/>
          <p:nvPr/>
        </p:nvGrpSpPr>
        <p:grpSpPr>
          <a:xfrm>
            <a:off x="6437475" y="59667"/>
            <a:ext cx="5713709" cy="1174772"/>
            <a:chOff x="9972448" y="253639"/>
            <a:chExt cx="1798432" cy="1174772"/>
          </a:xfrm>
        </p:grpSpPr>
        <p:sp>
          <p:nvSpPr>
            <p:cNvPr id="8" name="Rettangolo 7"/>
            <p:cNvSpPr/>
            <p:nvPr/>
          </p:nvSpPr>
          <p:spPr>
            <a:xfrm>
              <a:off x="10037654" y="331131"/>
              <a:ext cx="1668021" cy="109728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9" name="Rettangolo 8"/>
            <p:cNvSpPr/>
            <p:nvPr/>
          </p:nvSpPr>
          <p:spPr>
            <a:xfrm>
              <a:off x="9972448" y="253639"/>
              <a:ext cx="1798432" cy="109728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0010" tIns="0" rIns="80010" bIns="0" numCol="1" spcCol="1270" anchor="ctr" anchorCtr="0">
              <a:noAutofit/>
            </a:bodyPr>
            <a:lstStyle/>
            <a:p>
              <a:pPr lvl="0" algn="r" defTabSz="933450">
                <a:lnSpc>
                  <a:spcPct val="90000"/>
                </a:lnSpc>
                <a:spcBef>
                  <a:spcPct val="0"/>
                </a:spcBef>
                <a:spcAft>
                  <a:spcPct val="35000"/>
                </a:spcAft>
              </a:pPr>
              <a:r>
                <a:rPr lang="it-IT" sz="3200" kern="1200" dirty="0" err="1"/>
                <a:t>asset</a:t>
              </a:r>
              <a:r>
                <a:rPr lang="it-IT" sz="3200" kern="1200" dirty="0"/>
                <a:t>  PAESAGGIO E NATURALITA'</a:t>
              </a:r>
            </a:p>
          </p:txBody>
        </p:sp>
      </p:grpSp>
    </p:spTree>
    <p:extLst>
      <p:ext uri="{BB962C8B-B14F-4D97-AF65-F5344CB8AC3E}">
        <p14:creationId xmlns:p14="http://schemas.microsoft.com/office/powerpoint/2010/main" val="131111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92500" lnSpcReduction="20000"/>
          </a:bodyPr>
          <a:lstStyle/>
          <a:p>
            <a:pPr lvl="0"/>
            <a:r>
              <a:rPr lang="it-IT" dirty="0"/>
              <a:t>mappare le diverse forme dell’acqua che rientrano e hanno rapporti sostanziali con con il sistema idraulico in esame (laghi, stagni temporanei o permanenti, canali…) : definizione e valorizzazione della Rete Blu dei comuni di Fiumicino e Cerveteri </a:t>
            </a:r>
          </a:p>
          <a:p>
            <a:pPr lvl="0"/>
            <a:r>
              <a:rPr lang="it-IT" dirty="0"/>
              <a:t>potenziare la sicurezza idraulica, la quantità e la qualità (anche per fini agricoli) delle acque, del Fiume Arrone, dei torrenti Zambra, Turbino, Rio tre denari e Collettore acque alte nei sottobacini di pertinenza dei comuni di Fiumicino e Cerveteri e fino alle aree di foce</a:t>
            </a:r>
          </a:p>
          <a:p>
            <a:pPr lvl="0"/>
            <a:r>
              <a:rPr lang="it-IT" dirty="0"/>
              <a:t>migliorare la qualità delle acque del tratto di costa interessato e tratti limitrofi attraverso il miglioramento della qualità delle acque che provengono dalle sopracitate foci </a:t>
            </a:r>
          </a:p>
          <a:p>
            <a:pPr lvl="0"/>
            <a:r>
              <a:rPr lang="it-IT" dirty="0"/>
              <a:t>ridurre la considerevole quantità di plastiche e microplastiche apportate dalla rete fluviale superficiale </a:t>
            </a:r>
          </a:p>
        </p:txBody>
      </p:sp>
      <p:sp>
        <p:nvSpPr>
          <p:cNvPr id="4" name="Ovale 3"/>
          <p:cNvSpPr/>
          <p:nvPr/>
        </p:nvSpPr>
        <p:spPr>
          <a:xfrm>
            <a:off x="8759643" y="0"/>
            <a:ext cx="1097280" cy="1097280"/>
          </a:xfrm>
          <a:prstGeom prst="ellipse">
            <a:avLst/>
          </a:prstGeom>
          <a:blipFill>
            <a:blip r:embed="rId2">
              <a:extLst>
                <a:ext uri="{28A0092B-C50C-407E-A947-70E740481C1C}">
                  <a14:useLocalDpi xmlns:a14="http://schemas.microsoft.com/office/drawing/2010/main" val="0"/>
                </a:ext>
              </a:extLst>
            </a:blip>
            <a:srcRect/>
            <a:stretch>
              <a:fillRect t="-3000" b="-3000"/>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grpSp>
        <p:nvGrpSpPr>
          <p:cNvPr id="5" name="Gruppo 4"/>
          <p:cNvGrpSpPr/>
          <p:nvPr/>
        </p:nvGrpSpPr>
        <p:grpSpPr>
          <a:xfrm>
            <a:off x="9453966" y="28672"/>
            <a:ext cx="2619213" cy="1267761"/>
            <a:chOff x="9079972" y="1203066"/>
            <a:chExt cx="1001334" cy="1267761"/>
          </a:xfrm>
        </p:grpSpPr>
        <p:sp>
          <p:nvSpPr>
            <p:cNvPr id="6" name="Rettangolo 5"/>
            <p:cNvSpPr/>
            <p:nvPr/>
          </p:nvSpPr>
          <p:spPr>
            <a:xfrm>
              <a:off x="9079972" y="1373547"/>
              <a:ext cx="1001334" cy="109728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7" name="Rettangolo 6"/>
            <p:cNvSpPr/>
            <p:nvPr/>
          </p:nvSpPr>
          <p:spPr>
            <a:xfrm>
              <a:off x="9079972" y="1203066"/>
              <a:ext cx="1001334" cy="109728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0010" tIns="0" rIns="80010" bIns="0" numCol="1" spcCol="1270" anchor="ctr" anchorCtr="0">
              <a:noAutofit/>
            </a:bodyPr>
            <a:lstStyle/>
            <a:p>
              <a:pPr lvl="0" algn="r" defTabSz="933450">
                <a:lnSpc>
                  <a:spcPct val="90000"/>
                </a:lnSpc>
                <a:spcBef>
                  <a:spcPct val="0"/>
                </a:spcBef>
                <a:spcAft>
                  <a:spcPct val="35000"/>
                </a:spcAft>
              </a:pPr>
              <a:r>
                <a:rPr lang="it-IT" sz="3200" kern="1200" dirty="0" err="1"/>
                <a:t>asset</a:t>
              </a:r>
              <a:r>
                <a:rPr lang="it-IT" sz="3200" kern="1200" dirty="0"/>
                <a:t> ACQUE</a:t>
              </a:r>
            </a:p>
          </p:txBody>
        </p:sp>
      </p:grpSp>
    </p:spTree>
    <p:extLst>
      <p:ext uri="{BB962C8B-B14F-4D97-AF65-F5344CB8AC3E}">
        <p14:creationId xmlns:p14="http://schemas.microsoft.com/office/powerpoint/2010/main" val="389734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92500" lnSpcReduction="20000"/>
          </a:bodyPr>
          <a:lstStyle/>
          <a:p>
            <a:pPr lvl="0"/>
            <a:r>
              <a:rPr lang="it-IT" dirty="0"/>
              <a:t>potenziare, anche mediante la messa in rete,  le aziende agricole biologiche presenti sul territorio, organizzate in forma di “</a:t>
            </a:r>
            <a:r>
              <a:rPr lang="it-IT" dirty="0" err="1"/>
              <a:t>biodistretto</a:t>
            </a:r>
            <a:r>
              <a:rPr lang="it-IT" dirty="0"/>
              <a:t> etrusco-romano”</a:t>
            </a:r>
          </a:p>
          <a:p>
            <a:pPr lvl="0"/>
            <a:r>
              <a:rPr lang="it-IT" dirty="0"/>
              <a:t>incoraggiare e fornire supporto a nuove aziende che intendano convertire al biologico la loro produzione</a:t>
            </a:r>
          </a:p>
          <a:p>
            <a:pPr lvl="0"/>
            <a:r>
              <a:rPr lang="it-IT" dirty="0"/>
              <a:t>favorire un nuovo incontro tra acqua e imprese economiche. </a:t>
            </a:r>
          </a:p>
          <a:p>
            <a:pPr lvl="0"/>
            <a:r>
              <a:rPr lang="it-IT" dirty="0"/>
              <a:t>Implementare le ricerche sui servizi ecosistemi  </a:t>
            </a:r>
          </a:p>
          <a:p>
            <a:pPr lvl="0"/>
            <a:r>
              <a:rPr lang="it-IT" dirty="0"/>
              <a:t>Creare una "carta dell’agricoltura” per preservare e valorizzare le  colture tradizionali del territorio e i metodi di coltivazione </a:t>
            </a:r>
          </a:p>
          <a:p>
            <a:pPr lvl="0"/>
            <a:r>
              <a:rPr lang="it-IT" dirty="0"/>
              <a:t>Ripristinare la rete di “strade interpoderali” al fine di potenziare la fruizione dei territori agricoli e rurali sia per attività formative che per attività ludico-sportive  (sentieri natura/agricoltura)  </a:t>
            </a:r>
          </a:p>
        </p:txBody>
      </p:sp>
      <p:sp>
        <p:nvSpPr>
          <p:cNvPr id="4" name="Ovale 3"/>
          <p:cNvSpPr/>
          <p:nvPr/>
        </p:nvSpPr>
        <p:spPr>
          <a:xfrm>
            <a:off x="5650682" y="0"/>
            <a:ext cx="1097280" cy="1097280"/>
          </a:xfrm>
          <a:prstGeom prst="ellipse">
            <a:avLst/>
          </a:prstGeom>
          <a:blipFill>
            <a:blip r:embed="rId2">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grpSp>
        <p:nvGrpSpPr>
          <p:cNvPr id="5" name="Gruppo 4"/>
          <p:cNvGrpSpPr/>
          <p:nvPr/>
        </p:nvGrpSpPr>
        <p:grpSpPr>
          <a:xfrm>
            <a:off x="6199322" y="0"/>
            <a:ext cx="5992678" cy="1296433"/>
            <a:chOff x="5890795" y="2631339"/>
            <a:chExt cx="5992678" cy="1296433"/>
          </a:xfrm>
        </p:grpSpPr>
        <p:sp>
          <p:nvSpPr>
            <p:cNvPr id="6" name="Rettangolo 5"/>
            <p:cNvSpPr/>
            <p:nvPr/>
          </p:nvSpPr>
          <p:spPr>
            <a:xfrm>
              <a:off x="8734329" y="2830492"/>
              <a:ext cx="1731454" cy="109728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7" name="Rettangolo 6"/>
            <p:cNvSpPr/>
            <p:nvPr/>
          </p:nvSpPr>
          <p:spPr>
            <a:xfrm>
              <a:off x="5890795" y="2631339"/>
              <a:ext cx="5992678" cy="109728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0010" tIns="0" rIns="80010" bIns="0" numCol="1" spcCol="1270" anchor="ctr" anchorCtr="0">
              <a:noAutofit/>
            </a:bodyPr>
            <a:lstStyle/>
            <a:p>
              <a:pPr lvl="0" algn="r" defTabSz="933450">
                <a:lnSpc>
                  <a:spcPct val="90000"/>
                </a:lnSpc>
                <a:spcBef>
                  <a:spcPct val="0"/>
                </a:spcBef>
                <a:spcAft>
                  <a:spcPct val="35000"/>
                </a:spcAft>
              </a:pPr>
              <a:r>
                <a:rPr lang="it-IT" sz="3200" kern="1200" dirty="0" err="1"/>
                <a:t>asset</a:t>
              </a:r>
              <a:r>
                <a:rPr lang="it-IT" sz="3200" kern="1200" dirty="0"/>
                <a:t> AGRICOLTURA DI QUALITA'</a:t>
              </a:r>
            </a:p>
          </p:txBody>
        </p:sp>
      </p:grpSp>
    </p:spTree>
    <p:extLst>
      <p:ext uri="{BB962C8B-B14F-4D97-AF65-F5344CB8AC3E}">
        <p14:creationId xmlns:p14="http://schemas.microsoft.com/office/powerpoint/2010/main" val="665258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92500" lnSpcReduction="10000"/>
          </a:bodyPr>
          <a:lstStyle/>
          <a:p>
            <a:pPr lvl="0"/>
            <a:r>
              <a:rPr lang="it-IT" dirty="0"/>
              <a:t>avviare il monitoraggio delle imprese e delle relative problematiche </a:t>
            </a:r>
          </a:p>
          <a:p>
            <a:pPr lvl="0"/>
            <a:r>
              <a:rPr lang="it-IT" dirty="0"/>
              <a:t>individuare gli spazi di innovazione tecnologica per ogni filiera produttiva</a:t>
            </a:r>
          </a:p>
          <a:p>
            <a:pPr lvl="0"/>
            <a:r>
              <a:rPr lang="it-IT" dirty="0"/>
              <a:t>progettare inserimenti delle BAT (Best </a:t>
            </a:r>
            <a:r>
              <a:rPr lang="it-IT" dirty="0" err="1"/>
              <a:t>Available</a:t>
            </a:r>
            <a:r>
              <a:rPr lang="it-IT" dirty="0"/>
              <a:t> Technologies) secondo la direttiva 2010/75/UE</a:t>
            </a:r>
          </a:p>
          <a:p>
            <a:pPr lvl="0"/>
            <a:r>
              <a:rPr lang="it-IT" dirty="0"/>
              <a:t>avviare azioni di sensibilizzazione per imprenditori e amministratori pubblici</a:t>
            </a:r>
          </a:p>
          <a:p>
            <a:pPr lvl="0"/>
            <a:r>
              <a:rPr lang="it-IT" dirty="0"/>
              <a:t>avviare attività di ricerca per ottimizzare i processi produttivi</a:t>
            </a:r>
          </a:p>
          <a:p>
            <a:pPr lvl="0"/>
            <a:r>
              <a:rPr lang="it-IT" dirty="0"/>
              <a:t>avviare attività di ricerca per ottimizzare i processi di monitoraggio e depurazione delle acque reflue </a:t>
            </a:r>
          </a:p>
          <a:p>
            <a:pPr lvl="0"/>
            <a:r>
              <a:rPr lang="it-IT" dirty="0"/>
              <a:t>coadiuvare le aziende del </a:t>
            </a:r>
            <a:r>
              <a:rPr lang="it-IT" dirty="0" err="1"/>
              <a:t>biodistretto</a:t>
            </a:r>
            <a:r>
              <a:rPr lang="it-IT" dirty="0"/>
              <a:t> nel monitoraggio degli inquinanti e nella certificazione</a:t>
            </a:r>
          </a:p>
          <a:p>
            <a:endParaRPr lang="it-IT" dirty="0"/>
          </a:p>
        </p:txBody>
      </p:sp>
      <p:sp>
        <p:nvSpPr>
          <p:cNvPr id="4" name="Ovale 3"/>
          <p:cNvSpPr/>
          <p:nvPr/>
        </p:nvSpPr>
        <p:spPr>
          <a:xfrm>
            <a:off x="7295753" y="108488"/>
            <a:ext cx="1097280" cy="1097280"/>
          </a:xfrm>
          <a:prstGeom prst="ellipse">
            <a:avLst/>
          </a:prstGeom>
          <a:blipFill>
            <a:blip r:embed="rId2">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grpSp>
        <p:nvGrpSpPr>
          <p:cNvPr id="5" name="Gruppo 4"/>
          <p:cNvGrpSpPr/>
          <p:nvPr/>
        </p:nvGrpSpPr>
        <p:grpSpPr>
          <a:xfrm>
            <a:off x="6827704" y="0"/>
            <a:ext cx="5364296" cy="1097280"/>
            <a:chOff x="9079972" y="4287436"/>
            <a:chExt cx="1760240" cy="1097280"/>
          </a:xfrm>
        </p:grpSpPr>
        <p:sp>
          <p:nvSpPr>
            <p:cNvPr id="6" name="Rettangolo 5"/>
            <p:cNvSpPr/>
            <p:nvPr/>
          </p:nvSpPr>
          <p:spPr>
            <a:xfrm>
              <a:off x="9079972" y="4287436"/>
              <a:ext cx="1760240" cy="109728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7" name="Rettangolo 6"/>
            <p:cNvSpPr/>
            <p:nvPr/>
          </p:nvSpPr>
          <p:spPr>
            <a:xfrm>
              <a:off x="9079972" y="4287436"/>
              <a:ext cx="1760240" cy="109728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0010" tIns="0" rIns="80010" bIns="0" numCol="1" spcCol="1270" anchor="ctr" anchorCtr="0">
              <a:noAutofit/>
            </a:bodyPr>
            <a:lstStyle/>
            <a:p>
              <a:pPr lvl="0" algn="r" defTabSz="933450">
                <a:lnSpc>
                  <a:spcPct val="90000"/>
                </a:lnSpc>
                <a:spcBef>
                  <a:spcPct val="0"/>
                </a:spcBef>
                <a:spcAft>
                  <a:spcPct val="35000"/>
                </a:spcAft>
              </a:pPr>
              <a:r>
                <a:rPr lang="it-IT" sz="3200" kern="1200" dirty="0" err="1"/>
                <a:t>asset</a:t>
              </a:r>
              <a:r>
                <a:rPr lang="it-IT" sz="3200" kern="1200" dirty="0"/>
                <a:t> TECNOLOGICO</a:t>
              </a:r>
            </a:p>
          </p:txBody>
        </p:sp>
      </p:grpSp>
    </p:spTree>
    <p:extLst>
      <p:ext uri="{BB962C8B-B14F-4D97-AF65-F5344CB8AC3E}">
        <p14:creationId xmlns:p14="http://schemas.microsoft.com/office/powerpoint/2010/main" val="936281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77500" lnSpcReduction="20000"/>
          </a:bodyPr>
          <a:lstStyle/>
          <a:p>
            <a:pPr lvl="0"/>
            <a:r>
              <a:rPr lang="it-IT" dirty="0"/>
              <a:t>costruire uno scenario strategico condiviso di sviluppo sostenibile del territorio coniugando  sicurezza e qualità ambientale attraverso la stesura di un Programma di Azione Locale; </a:t>
            </a:r>
          </a:p>
          <a:p>
            <a:pPr lvl="0"/>
            <a:r>
              <a:rPr lang="it-IT" dirty="0"/>
              <a:t> favorire la partecipazione e l’informazione attraverso un sistema informativo territoriale integrato a  supporto della pianificazione territoriale ed ambientale nonché delle più ampie attività amministrative –tecniche. Tale sistema rappresenterà un nuovo strumento di </a:t>
            </a:r>
            <a:r>
              <a:rPr lang="it-IT" dirty="0" err="1"/>
              <a:t>governance</a:t>
            </a:r>
            <a:r>
              <a:rPr lang="it-IT" dirty="0"/>
              <a:t> aperta che consentirà uno scenario strategico degli interventi;  </a:t>
            </a:r>
          </a:p>
          <a:p>
            <a:pPr lvl="0"/>
            <a:r>
              <a:rPr lang="it-IT" dirty="0"/>
              <a:t>individuare ruoli e tempi di azione precisi per attori pubblici, privati e associativi che siano in grado di dare un contributo concreto alla difesa dalle esondazioni e al miglioramento dell’ambiente e del territorio al fine del risanamento delle acque;  </a:t>
            </a:r>
          </a:p>
          <a:p>
            <a:pPr lvl="0"/>
            <a:r>
              <a:rPr lang="it-IT" dirty="0"/>
              <a:t> Avviare processi di innovazione e ricerca, istruzione permanente  (scuola-università)  </a:t>
            </a:r>
          </a:p>
          <a:p>
            <a:r>
              <a:rPr lang="it-IT" dirty="0"/>
              <a:t> Attivare un progetto di valorizzazione delle foci e della costa   </a:t>
            </a:r>
          </a:p>
        </p:txBody>
      </p:sp>
      <p:sp>
        <p:nvSpPr>
          <p:cNvPr id="4" name="Ovale 3"/>
          <p:cNvSpPr/>
          <p:nvPr/>
        </p:nvSpPr>
        <p:spPr>
          <a:xfrm>
            <a:off x="3056266" y="51130"/>
            <a:ext cx="1097280" cy="1097280"/>
          </a:xfrm>
          <a:prstGeom prst="ellipse">
            <a:avLst/>
          </a:prstGeom>
          <a:blipFill>
            <a:blip r:embed="rId2">
              <a:extLst>
                <a:ext uri="{28A0092B-C50C-407E-A947-70E740481C1C}">
                  <a14:useLocalDpi xmlns:a14="http://schemas.microsoft.com/office/drawing/2010/main" val="0"/>
                </a:ext>
              </a:extLst>
            </a:blip>
            <a:srcRect/>
            <a:stretch>
              <a:fillRect l="-50000" r="-50000"/>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grpSp>
        <p:nvGrpSpPr>
          <p:cNvPr id="5" name="Gruppo 4"/>
          <p:cNvGrpSpPr/>
          <p:nvPr/>
        </p:nvGrpSpPr>
        <p:grpSpPr>
          <a:xfrm>
            <a:off x="4029559" y="-68225"/>
            <a:ext cx="8286428" cy="1335990"/>
            <a:chOff x="9510722" y="5339116"/>
            <a:chExt cx="6376134" cy="1335990"/>
          </a:xfrm>
        </p:grpSpPr>
        <p:sp>
          <p:nvSpPr>
            <p:cNvPr id="6" name="Rettangolo 5"/>
            <p:cNvSpPr/>
            <p:nvPr/>
          </p:nvSpPr>
          <p:spPr>
            <a:xfrm>
              <a:off x="9510722" y="5577826"/>
              <a:ext cx="2415235" cy="109728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7" name="Rettangolo 6"/>
            <p:cNvSpPr/>
            <p:nvPr/>
          </p:nvSpPr>
          <p:spPr>
            <a:xfrm>
              <a:off x="9606126" y="5339116"/>
              <a:ext cx="6280730" cy="109728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0010" tIns="0" rIns="80010" bIns="0" numCol="1" spcCol="1270" anchor="ctr" anchorCtr="0">
              <a:noAutofit/>
            </a:bodyPr>
            <a:lstStyle/>
            <a:p>
              <a:pPr lvl="0" algn="l" defTabSz="933450">
                <a:lnSpc>
                  <a:spcPct val="90000"/>
                </a:lnSpc>
                <a:spcBef>
                  <a:spcPct val="0"/>
                </a:spcBef>
                <a:spcAft>
                  <a:spcPct val="35000"/>
                </a:spcAft>
              </a:pPr>
              <a:r>
                <a:rPr lang="it-IT" sz="3200" kern="1200" dirty="0" err="1"/>
                <a:t>asset</a:t>
              </a:r>
              <a:r>
                <a:rPr lang="it-IT" sz="3200" kern="1200" dirty="0"/>
                <a:t> CITTADINANZA ATTIVA E VALORIZZAZIONE</a:t>
              </a:r>
            </a:p>
          </p:txBody>
        </p:sp>
      </p:grpSp>
    </p:spTree>
    <p:extLst>
      <p:ext uri="{BB962C8B-B14F-4D97-AF65-F5344CB8AC3E}">
        <p14:creationId xmlns:p14="http://schemas.microsoft.com/office/powerpoint/2010/main" val="44919626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4260</TotalTime>
  <Words>2160</Words>
  <Application>Microsoft Office PowerPoint</Application>
  <PresentationFormat>Widescreen</PresentationFormat>
  <Paragraphs>237</Paragraphs>
  <Slides>20</Slides>
  <Notes>1</Notes>
  <HiddenSlides>0</HiddenSlides>
  <MMClips>0</MMClips>
  <ScaleCrop>false</ScaleCrop>
  <HeadingPairs>
    <vt:vector size="6" baseType="variant">
      <vt:variant>
        <vt:lpstr>Caratteri utilizzati</vt:lpstr>
      </vt:variant>
      <vt:variant>
        <vt:i4>12</vt:i4>
      </vt:variant>
      <vt:variant>
        <vt:lpstr>Tema</vt:lpstr>
      </vt:variant>
      <vt:variant>
        <vt:i4>1</vt:i4>
      </vt:variant>
      <vt:variant>
        <vt:lpstr>Titoli diapositive</vt:lpstr>
      </vt:variant>
      <vt:variant>
        <vt:i4>20</vt:i4>
      </vt:variant>
    </vt:vector>
  </HeadingPairs>
  <TitlesOfParts>
    <vt:vector size="33" baseType="lpstr">
      <vt:lpstr>Apple Chancery</vt:lpstr>
      <vt:lpstr>Arial</vt:lpstr>
      <vt:lpstr>ArialMT</vt:lpstr>
      <vt:lpstr>Braggadocio</vt:lpstr>
      <vt:lpstr>Calibri</vt:lpstr>
      <vt:lpstr>Calibri Light</vt:lpstr>
      <vt:lpstr>Cochin</vt:lpstr>
      <vt:lpstr>Cooper Black</vt:lpstr>
      <vt:lpstr>Franklin Gothic Demi Cond</vt:lpstr>
      <vt:lpstr>Impact</vt:lpstr>
      <vt:lpstr>Kino MT</vt:lpstr>
      <vt:lpstr>Matura MT Script Capitals</vt:lpstr>
      <vt:lpstr>Tema di Office</vt:lpstr>
      <vt:lpstr>verso il….  Contratto di paesaggio, costa e fiumi  Etrusco-Romano (comuni di Fiumicino e Cerveteri)</vt:lpstr>
      <vt:lpstr>Presentazione standard di PowerPoint</vt:lpstr>
      <vt:lpstr>Presentazione standard di PowerPoint</vt:lpstr>
      <vt:lpstr>perché il BIODISTRETTO ETRUSCO ROMANO  (BER) si fa promotore del contratto di  paesaggio, fiume e costa ?</vt:lpstr>
      <vt:lpstr>i contratti di fiume…</vt:lpstr>
      <vt:lpstr>Ne consegue che il potenziamento del biodistretto ha una fortissima connessione con la promozione del contratto di paesaggio, fiumi e costa etrusco-romano…. infatti: </vt:lpstr>
      <vt:lpstr>Presentazione standard di PowerPoint</vt:lpstr>
      <vt:lpstr>Presentazione standard di PowerPoint</vt:lpstr>
      <vt:lpstr>Il biodistretto e la “rete ecologica regionale”  </vt:lpstr>
      <vt:lpstr>sono PUNTI DI FORZA DEL TERRITORIO </vt:lpstr>
      <vt:lpstr>sono PUNTI DI DEBOLEZZA DEL TERRITORIO </vt:lpstr>
      <vt:lpstr>queste …. le principali fasi  per la realizzazione di un contratto di fiume (lago, costa...) </vt:lpstr>
      <vt:lpstr>A che punto siamo:</vt:lpstr>
      <vt:lpstr>Su quali PUNTI DI FORZA  stiamo lavorando: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Contratto di fiumi e costa….</dc:title>
  <dc:subject/>
  <dc:creator>Utente di Microsoft Office</dc:creator>
  <cp:keywords/>
  <dc:description/>
  <cp:lastModifiedBy>sergio estivi</cp:lastModifiedBy>
  <cp:revision>95</cp:revision>
  <dcterms:created xsi:type="dcterms:W3CDTF">2019-08-02T08:34:28Z</dcterms:created>
  <dcterms:modified xsi:type="dcterms:W3CDTF">2019-08-11T04:11:38Z</dcterms:modified>
  <cp:category/>
</cp:coreProperties>
</file>